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1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62" r:id="rId20"/>
    <p:sldId id="275" r:id="rId21"/>
    <p:sldId id="276" r:id="rId22"/>
    <p:sldId id="277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0E8EA-B9BC-46FD-ACC1-9BF72F8964A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E7AB9-F815-4268-A2AC-691D2ADC4F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1/1/2002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428728" y="785794"/>
            <a:ext cx="712913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ES" sz="4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Policlínico 7 de Diciembre</a:t>
            </a:r>
            <a:endParaRPr lang="es-ES" sz="4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42910" y="1928802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chemeClr val="bg1"/>
                </a:solidFill>
              </a:rPr>
              <a:t>Seminario # 1 :  Micosis.</a:t>
            </a:r>
            <a:endParaRPr lang="es-ES" sz="3600" b="1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42910" y="3429000"/>
            <a:ext cx="7715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chemeClr val="bg1"/>
                </a:solidFill>
              </a:rPr>
              <a:t>Tema : Candidiasis . 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42910" y="5000636"/>
            <a:ext cx="79296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chemeClr val="bg1"/>
                </a:solidFill>
              </a:rPr>
              <a:t>Integrantes:   Lisandra  Larena  Martínez</a:t>
            </a:r>
          </a:p>
          <a:p>
            <a:r>
              <a:rPr lang="es-ES" sz="3200" b="1" dirty="0" smtClean="0">
                <a:solidFill>
                  <a:schemeClr val="bg1"/>
                </a:solidFill>
              </a:rPr>
              <a:t>                           </a:t>
            </a:r>
            <a:r>
              <a:rPr lang="es-ES" sz="3200" b="1" dirty="0" err="1" smtClean="0">
                <a:solidFill>
                  <a:schemeClr val="bg1"/>
                </a:solidFill>
              </a:rPr>
              <a:t>Damiris</a:t>
            </a:r>
            <a:r>
              <a:rPr lang="es-ES" sz="3200" b="1" dirty="0" smtClean="0">
                <a:solidFill>
                  <a:schemeClr val="bg1"/>
                </a:solidFill>
              </a:rPr>
              <a:t> Vecino </a:t>
            </a:r>
            <a:endParaRPr lang="es-E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57232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Clasificación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14282" y="1643050"/>
            <a:ext cx="871543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3600" b="1" i="1" dirty="0" smtClean="0">
                <a:solidFill>
                  <a:schemeClr val="bg1"/>
                </a:solidFill>
              </a:rPr>
              <a:t>4- Sistémica</a:t>
            </a:r>
          </a:p>
          <a:p>
            <a:pPr lvl="0"/>
            <a:r>
              <a:rPr lang="es-ES" sz="3600" i="1" dirty="0" smtClean="0">
                <a:solidFill>
                  <a:schemeClr val="bg1"/>
                </a:solidFill>
              </a:rPr>
              <a:t> </a:t>
            </a:r>
            <a:endParaRPr lang="es-ES" sz="36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Respiratoria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Urinaria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Endocarditis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s-ES" sz="3200" i="1" dirty="0" err="1" smtClean="0">
                <a:solidFill>
                  <a:schemeClr val="bg1"/>
                </a:solidFill>
              </a:rPr>
              <a:t>Septisemia</a:t>
            </a:r>
            <a:r>
              <a:rPr lang="es-ES" sz="3200" i="1" dirty="0" smtClean="0">
                <a:solidFill>
                  <a:schemeClr val="bg1"/>
                </a:solidFill>
              </a:rPr>
              <a:t> 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Meningitis.</a:t>
            </a:r>
          </a:p>
          <a:p>
            <a:pPr lvl="0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79596" y="857232"/>
            <a:ext cx="776437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i="1" dirty="0" smtClean="0">
                <a:solidFill>
                  <a:schemeClr val="bg1"/>
                </a:solidFill>
              </a:rPr>
              <a:t>Manifestaciones y formas clínicas</a:t>
            </a:r>
            <a:r>
              <a:rPr lang="es-ES" sz="4000" dirty="0" smtClean="0">
                <a:solidFill>
                  <a:schemeClr val="bg1"/>
                </a:solidFill>
              </a:rPr>
              <a:t>. </a:t>
            </a:r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928802"/>
            <a:ext cx="4975080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es-ES" sz="3600" b="1" dirty="0" smtClean="0">
                <a:solidFill>
                  <a:schemeClr val="bg1"/>
                </a:solidFill>
              </a:rPr>
              <a:t>Formas localizadas:</a:t>
            </a:r>
          </a:p>
          <a:p>
            <a:pPr marL="514350" indent="-514350">
              <a:buAutoNum type="arabicPeriod"/>
            </a:pPr>
            <a:endParaRPr lang="es-ES" sz="3200" b="1" dirty="0" smtClean="0">
              <a:solidFill>
                <a:schemeClr val="bg1"/>
              </a:solidFill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Grandes pliegues</a:t>
            </a:r>
            <a:endParaRPr lang="es-ES" sz="3200" b="1" dirty="0" smtClean="0">
              <a:solidFill>
                <a:schemeClr val="bg1"/>
              </a:solidFill>
            </a:endParaRPr>
          </a:p>
          <a:p>
            <a:endParaRPr lang="es-ES" dirty="0"/>
          </a:p>
        </p:txBody>
      </p:sp>
      <p:pic>
        <p:nvPicPr>
          <p:cNvPr id="3074" name="Picture 2" descr="H:\trabajo candidiasis\1\Imagen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798875"/>
            <a:ext cx="4143404" cy="3059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79596" y="857232"/>
            <a:ext cx="776437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i="1" dirty="0" smtClean="0">
                <a:solidFill>
                  <a:schemeClr val="bg1"/>
                </a:solidFill>
              </a:rPr>
              <a:t>Manifestaciones y formas clínicas</a:t>
            </a:r>
            <a:r>
              <a:rPr lang="es-ES" sz="4000" dirty="0" smtClean="0">
                <a:solidFill>
                  <a:schemeClr val="bg1"/>
                </a:solidFill>
              </a:rPr>
              <a:t>. </a:t>
            </a:r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928802"/>
            <a:ext cx="729193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es-ES" sz="3600" b="1" dirty="0" smtClean="0">
                <a:solidFill>
                  <a:schemeClr val="bg1"/>
                </a:solidFill>
              </a:rPr>
              <a:t>Formas localizadas:</a:t>
            </a:r>
          </a:p>
          <a:p>
            <a:pPr marL="514350" indent="-514350">
              <a:buAutoNum type="arabicPeriod"/>
            </a:pPr>
            <a:endParaRPr lang="es-ES" sz="3200" b="1" dirty="0" smtClean="0">
              <a:solidFill>
                <a:schemeClr val="bg1"/>
              </a:solidFill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Pequeños pliegues de manos y pies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22530" name="Picture 2" descr="H:\trabajo candidiasis\1\Diapositiva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786167"/>
            <a:ext cx="4143404" cy="2714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79596" y="857232"/>
            <a:ext cx="776437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i="1" dirty="0" smtClean="0">
                <a:solidFill>
                  <a:schemeClr val="bg1"/>
                </a:solidFill>
              </a:rPr>
              <a:t>Manifestaciones y formas clínicas</a:t>
            </a:r>
            <a:r>
              <a:rPr lang="es-ES" sz="4000" dirty="0" smtClean="0">
                <a:solidFill>
                  <a:schemeClr val="bg1"/>
                </a:solidFill>
              </a:rPr>
              <a:t>. </a:t>
            </a:r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928802"/>
            <a:ext cx="757008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es-ES" sz="3600" b="1" dirty="0" smtClean="0">
                <a:solidFill>
                  <a:schemeClr val="bg1"/>
                </a:solidFill>
              </a:rPr>
              <a:t>Formas localizadas:</a:t>
            </a:r>
          </a:p>
          <a:p>
            <a:pPr marL="514350" indent="-514350">
              <a:buAutoNum type="arabicPeriod"/>
            </a:pPr>
            <a:endParaRPr lang="es-ES" sz="3200" b="1" dirty="0" smtClean="0">
              <a:solidFill>
                <a:schemeClr val="bg1"/>
              </a:solidFill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Cavidad bucal, boca, lengua, labios, </a:t>
            </a:r>
          </a:p>
          <a:p>
            <a:pPr marL="971550" lvl="1" indent="-514350"/>
            <a:r>
              <a:rPr lang="es-ES" sz="3200" dirty="0" smtClean="0">
                <a:solidFill>
                  <a:schemeClr val="bg1"/>
                </a:solidFill>
              </a:rPr>
              <a:t>comisuras.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23554" name="Picture 2" descr="H:\trabajo candidiasis\1\Image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214818"/>
            <a:ext cx="3357586" cy="2451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79596" y="857232"/>
            <a:ext cx="776437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i="1" dirty="0" smtClean="0">
                <a:solidFill>
                  <a:schemeClr val="bg1"/>
                </a:solidFill>
              </a:rPr>
              <a:t>Manifestaciones y formas clínicas</a:t>
            </a:r>
            <a:r>
              <a:rPr lang="es-ES" sz="4000" dirty="0" smtClean="0">
                <a:solidFill>
                  <a:schemeClr val="bg1"/>
                </a:solidFill>
              </a:rPr>
              <a:t>. </a:t>
            </a:r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928802"/>
            <a:ext cx="7920182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es-ES" sz="3600" b="1" dirty="0" smtClean="0">
                <a:solidFill>
                  <a:schemeClr val="bg1"/>
                </a:solidFill>
              </a:rPr>
              <a:t>Formas localizadas:</a:t>
            </a:r>
          </a:p>
          <a:p>
            <a:pPr marL="514350" indent="-514350">
              <a:buAutoNum type="arabicPeriod"/>
            </a:pPr>
            <a:endParaRPr lang="es-ES" sz="3200" b="1" dirty="0" smtClean="0">
              <a:solidFill>
                <a:schemeClr val="bg1"/>
              </a:solidFill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Genitales y ano; vulva, vagina, glande, </a:t>
            </a:r>
          </a:p>
          <a:p>
            <a:pPr marL="971550" lvl="1" indent="-514350"/>
            <a:r>
              <a:rPr lang="es-ES" sz="3200" dirty="0" smtClean="0">
                <a:solidFill>
                  <a:schemeClr val="bg1"/>
                </a:solidFill>
              </a:rPr>
              <a:t>región </a:t>
            </a:r>
            <a:r>
              <a:rPr lang="es-ES" sz="3200" dirty="0" err="1" smtClean="0">
                <a:solidFill>
                  <a:schemeClr val="bg1"/>
                </a:solidFill>
              </a:rPr>
              <a:t>perianal</a:t>
            </a:r>
            <a:r>
              <a:rPr lang="es-ES" sz="3200" dirty="0" smtClean="0">
                <a:solidFill>
                  <a:schemeClr val="bg1"/>
                </a:solidFill>
              </a:rPr>
              <a:t>. 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24578" name="Picture 2" descr="H:\trabajo candidiasis\1\jggh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286256"/>
            <a:ext cx="3747451" cy="23336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79596" y="857232"/>
            <a:ext cx="776437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i="1" dirty="0" smtClean="0">
                <a:solidFill>
                  <a:schemeClr val="bg1"/>
                </a:solidFill>
              </a:rPr>
              <a:t>Manifestaciones y formas clínicas</a:t>
            </a:r>
            <a:r>
              <a:rPr lang="es-ES" sz="4000" dirty="0" smtClean="0">
                <a:solidFill>
                  <a:schemeClr val="bg1"/>
                </a:solidFill>
              </a:rPr>
              <a:t>. </a:t>
            </a:r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928802"/>
            <a:ext cx="588366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es-ES" sz="3600" b="1" dirty="0" smtClean="0">
                <a:solidFill>
                  <a:schemeClr val="bg1"/>
                </a:solidFill>
              </a:rPr>
              <a:t>Formas localizadas:</a:t>
            </a:r>
          </a:p>
          <a:p>
            <a:pPr marL="514350" indent="-514350">
              <a:buAutoNum type="arabicPeriod"/>
            </a:pPr>
            <a:endParaRPr lang="es-ES" sz="3200" b="1" dirty="0" smtClean="0">
              <a:solidFill>
                <a:schemeClr val="bg1"/>
              </a:solidFill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Uñas y región </a:t>
            </a:r>
            <a:r>
              <a:rPr lang="es-ES" sz="3200" dirty="0" err="1" smtClean="0">
                <a:solidFill>
                  <a:schemeClr val="bg1"/>
                </a:solidFill>
              </a:rPr>
              <a:t>periungueal</a:t>
            </a:r>
            <a:r>
              <a:rPr lang="es-ES" sz="3200" dirty="0" smtClean="0">
                <a:solidFill>
                  <a:schemeClr val="bg1"/>
                </a:solidFill>
              </a:rPr>
              <a:t> 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25602" name="Picture 2" descr="H:\trabajo candidiasis\1\Image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714752"/>
            <a:ext cx="4062401" cy="29289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79596" y="857232"/>
            <a:ext cx="776437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i="1" dirty="0" smtClean="0">
                <a:solidFill>
                  <a:schemeClr val="bg1"/>
                </a:solidFill>
              </a:rPr>
              <a:t>Manifestaciones y formas clínicas</a:t>
            </a:r>
            <a:r>
              <a:rPr lang="es-ES" sz="4000" dirty="0" smtClean="0">
                <a:solidFill>
                  <a:schemeClr val="bg1"/>
                </a:solidFill>
              </a:rPr>
              <a:t>. </a:t>
            </a:r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928802"/>
            <a:ext cx="497508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es-ES" sz="3600" b="1" dirty="0" smtClean="0">
                <a:solidFill>
                  <a:schemeClr val="bg1"/>
                </a:solidFill>
              </a:rPr>
              <a:t>Formas localizadas:</a:t>
            </a:r>
          </a:p>
          <a:p>
            <a:pPr marL="514350" indent="-514350">
              <a:buAutoNum type="arabicPeriod"/>
            </a:pPr>
            <a:endParaRPr lang="es-ES" sz="3200" b="1" dirty="0" smtClean="0">
              <a:solidFill>
                <a:schemeClr val="bg1"/>
              </a:solidFill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Zona del pañal.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26626" name="Picture 2" descr="H:\trabajo candidiasis\1\cbbb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686840"/>
            <a:ext cx="3873477" cy="2885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79596" y="857232"/>
            <a:ext cx="776437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i="1" dirty="0" smtClean="0">
                <a:solidFill>
                  <a:schemeClr val="bg1"/>
                </a:solidFill>
              </a:rPr>
              <a:t>Manifestaciones y formas clínicas</a:t>
            </a:r>
            <a:r>
              <a:rPr lang="es-ES" sz="4000" dirty="0" smtClean="0">
                <a:solidFill>
                  <a:schemeClr val="bg1"/>
                </a:solidFill>
              </a:rPr>
              <a:t>. </a:t>
            </a:r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928802"/>
            <a:ext cx="7252242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chemeClr val="bg1"/>
                </a:solidFill>
              </a:rPr>
              <a:t>2. Formas diseminadas y profundas:</a:t>
            </a:r>
          </a:p>
          <a:p>
            <a:endParaRPr lang="es-ES" sz="36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Candidiasis </a:t>
            </a:r>
            <a:r>
              <a:rPr lang="es-ES" sz="3200" dirty="0" err="1" smtClean="0">
                <a:solidFill>
                  <a:schemeClr val="bg1"/>
                </a:solidFill>
              </a:rPr>
              <a:t>mucocutánea</a:t>
            </a:r>
            <a:r>
              <a:rPr lang="es-ES" sz="3200" dirty="0" smtClean="0">
                <a:solidFill>
                  <a:schemeClr val="bg1"/>
                </a:solidFill>
              </a:rPr>
              <a:t> crónica.</a:t>
            </a:r>
          </a:p>
          <a:p>
            <a:pPr lvl="1"/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dirty="0" err="1" smtClean="0">
                <a:solidFill>
                  <a:schemeClr val="bg1"/>
                </a:solidFill>
              </a:rPr>
              <a:t>Granuloma</a:t>
            </a:r>
            <a:r>
              <a:rPr lang="es-ES" sz="3200" dirty="0" smtClean="0">
                <a:solidFill>
                  <a:schemeClr val="bg1"/>
                </a:solidFill>
              </a:rPr>
              <a:t> </a:t>
            </a:r>
            <a:r>
              <a:rPr lang="es-ES" sz="3200" dirty="0" err="1" smtClean="0">
                <a:solidFill>
                  <a:schemeClr val="bg1"/>
                </a:solidFill>
              </a:rPr>
              <a:t>candidiásico</a:t>
            </a:r>
            <a:r>
              <a:rPr lang="es-ES" sz="3200" dirty="0" smtClean="0">
                <a:solidFill>
                  <a:schemeClr val="bg1"/>
                </a:solidFill>
              </a:rPr>
              <a:t>. </a:t>
            </a:r>
          </a:p>
          <a:p>
            <a:endParaRPr lang="es-E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79596" y="857232"/>
            <a:ext cx="776437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i="1" dirty="0" smtClean="0">
                <a:solidFill>
                  <a:schemeClr val="bg1"/>
                </a:solidFill>
              </a:rPr>
              <a:t>Manifestaciones y formas clínicas</a:t>
            </a:r>
            <a:r>
              <a:rPr lang="es-ES" sz="4000" dirty="0" smtClean="0">
                <a:solidFill>
                  <a:schemeClr val="bg1"/>
                </a:solidFill>
              </a:rPr>
              <a:t>. </a:t>
            </a:r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928802"/>
            <a:ext cx="821537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solidFill>
                  <a:schemeClr val="bg1"/>
                </a:solidFill>
              </a:rPr>
              <a:t> 3. Formas sistémicas:</a:t>
            </a:r>
          </a:p>
          <a:p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Septicemia.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Afectación del tracto urinario.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Meningitis.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Endocarditis.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</a:t>
            </a:r>
            <a:r>
              <a:rPr lang="es-ES" sz="3200" dirty="0" err="1" smtClean="0">
                <a:solidFill>
                  <a:schemeClr val="bg1"/>
                </a:solidFill>
              </a:rPr>
              <a:t>Candidemia</a:t>
            </a:r>
            <a:r>
              <a:rPr lang="es-ES" sz="3200" dirty="0" smtClean="0">
                <a:solidFill>
                  <a:schemeClr val="bg1"/>
                </a:solidFill>
              </a:rPr>
              <a:t> iatrogénica. </a:t>
            </a:r>
          </a:p>
          <a:p>
            <a:endParaRPr lang="es-ES" sz="3600" dirty="0" smtClean="0">
              <a:solidFill>
                <a:schemeClr val="bg1"/>
              </a:solidFill>
            </a:endParaRPr>
          </a:p>
          <a:p>
            <a:endParaRPr lang="es-E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0100" y="928670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i="1" dirty="0" smtClean="0">
                <a:solidFill>
                  <a:schemeClr val="bg1"/>
                </a:solidFill>
              </a:rPr>
              <a:t>Diagnóstico diferencial:</a:t>
            </a: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00100" y="1785926"/>
            <a:ext cx="792961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s-ES" sz="3600" dirty="0" smtClean="0">
                <a:solidFill>
                  <a:schemeClr val="bg1"/>
                </a:solidFill>
              </a:rPr>
              <a:t>Candidiasis </a:t>
            </a:r>
            <a:r>
              <a:rPr lang="es-ES" sz="3600" dirty="0" err="1" smtClean="0">
                <a:solidFill>
                  <a:schemeClr val="bg1"/>
                </a:solidFill>
              </a:rPr>
              <a:t>mucocutánea</a:t>
            </a:r>
            <a:r>
              <a:rPr lang="es-ES" sz="3600" dirty="0" smtClean="0">
                <a:solidFill>
                  <a:schemeClr val="bg1"/>
                </a:solidFill>
              </a:rPr>
              <a:t>:.</a:t>
            </a:r>
          </a:p>
          <a:p>
            <a:pPr marL="742950" indent="-742950"/>
            <a:endParaRPr lang="es-ES" sz="36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Oral: estomatitis aftosa, </a:t>
            </a:r>
            <a:r>
              <a:rPr lang="es-ES" sz="3200" dirty="0" err="1" smtClean="0">
                <a:solidFill>
                  <a:schemeClr val="bg1"/>
                </a:solidFill>
              </a:rPr>
              <a:t>geotricosis</a:t>
            </a:r>
            <a:r>
              <a:rPr lang="es-ES" sz="3200" dirty="0" smtClean="0">
                <a:solidFill>
                  <a:schemeClr val="bg1"/>
                </a:solidFill>
              </a:rPr>
              <a:t>, lengua saburral, herpes, lengua geográfica.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</a:t>
            </a:r>
            <a:r>
              <a:rPr lang="es-ES" sz="3200" dirty="0" err="1" smtClean="0">
                <a:solidFill>
                  <a:schemeClr val="bg1"/>
                </a:solidFill>
              </a:rPr>
              <a:t>Vulvovaginitis</a:t>
            </a:r>
            <a:r>
              <a:rPr lang="es-ES" sz="3200" dirty="0" smtClean="0">
                <a:solidFill>
                  <a:schemeClr val="bg1"/>
                </a:solidFill>
              </a:rPr>
              <a:t>: infecciones por </a:t>
            </a:r>
            <a:r>
              <a:rPr lang="es-ES" sz="3200" dirty="0" err="1" smtClean="0">
                <a:solidFill>
                  <a:schemeClr val="bg1"/>
                </a:solidFill>
              </a:rPr>
              <a:t>Trichomonas</a:t>
            </a:r>
            <a:r>
              <a:rPr lang="es-ES" sz="3200" dirty="0" smtClean="0">
                <a:solidFill>
                  <a:schemeClr val="bg1"/>
                </a:solidFill>
              </a:rPr>
              <a:t>, </a:t>
            </a:r>
            <a:r>
              <a:rPr lang="es-ES" sz="3200" i="1" dirty="0" err="1" smtClean="0">
                <a:solidFill>
                  <a:schemeClr val="bg1"/>
                </a:solidFill>
              </a:rPr>
              <a:t>Gardenerella</a:t>
            </a:r>
            <a:r>
              <a:rPr lang="es-ES" sz="3200" dirty="0" smtClean="0">
                <a:solidFill>
                  <a:schemeClr val="bg1"/>
                </a:solidFill>
              </a:rPr>
              <a:t>, </a:t>
            </a:r>
            <a:r>
              <a:rPr lang="es-ES" sz="3200" i="1" dirty="0" err="1" smtClean="0">
                <a:solidFill>
                  <a:schemeClr val="bg1"/>
                </a:solidFill>
              </a:rPr>
              <a:t>Neisseria</a:t>
            </a:r>
            <a:r>
              <a:rPr lang="es-ES" sz="3200" dirty="0" smtClean="0">
                <a:solidFill>
                  <a:schemeClr val="bg1"/>
                </a:solidFill>
              </a:rPr>
              <a:t>, y otros.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Balanitis: causada por </a:t>
            </a:r>
            <a:r>
              <a:rPr lang="es-ES" sz="3200" dirty="0" err="1" smtClean="0">
                <a:solidFill>
                  <a:schemeClr val="bg1"/>
                </a:solidFill>
              </a:rPr>
              <a:t>Trichomonas</a:t>
            </a:r>
            <a:r>
              <a:rPr lang="es-ES" sz="3200" dirty="0" smtClean="0">
                <a:solidFill>
                  <a:schemeClr val="bg1"/>
                </a:solidFill>
              </a:rPr>
              <a:t>, </a:t>
            </a:r>
            <a:r>
              <a:rPr lang="es-ES" sz="3200" i="1" dirty="0" err="1" smtClean="0">
                <a:solidFill>
                  <a:schemeClr val="bg1"/>
                </a:solidFill>
              </a:rPr>
              <a:t>Neisseria</a:t>
            </a:r>
            <a:r>
              <a:rPr lang="es-ES" sz="3200" dirty="0" smtClean="0">
                <a:solidFill>
                  <a:schemeClr val="bg1"/>
                </a:solidFill>
              </a:rPr>
              <a:t>, herpéticas e inespecíficas.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571472" y="1071546"/>
            <a:ext cx="821537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smtClean="0">
                <a:solidFill>
                  <a:schemeClr val="bg1"/>
                </a:solidFill>
              </a:rPr>
              <a:t>CANDIDIASIS</a:t>
            </a:r>
            <a:endParaRPr lang="es-ES" sz="4000" dirty="0" smtClean="0">
              <a:solidFill>
                <a:schemeClr val="bg1"/>
              </a:solidFill>
            </a:endParaRPr>
          </a:p>
          <a:p>
            <a:r>
              <a:rPr lang="es-ES" i="1" dirty="0" smtClean="0">
                <a:solidFill>
                  <a:schemeClr val="bg1"/>
                </a:solidFill>
              </a:rPr>
              <a:t> </a:t>
            </a:r>
          </a:p>
          <a:p>
            <a:endParaRPr lang="es-ES" dirty="0" smtClean="0">
              <a:solidFill>
                <a:schemeClr val="bg1"/>
              </a:solidFill>
            </a:endParaRPr>
          </a:p>
          <a:p>
            <a:r>
              <a:rPr lang="es-ES" sz="3200" i="1" dirty="0" smtClean="0">
                <a:solidFill>
                  <a:schemeClr val="bg1"/>
                </a:solidFill>
              </a:rPr>
              <a:t>Es un micosis que afecta los pliegues de la piel,  las  </a:t>
            </a:r>
            <a:r>
              <a:rPr lang="es-ES" sz="3200" i="1" dirty="0" err="1" smtClean="0">
                <a:solidFill>
                  <a:schemeClr val="bg1"/>
                </a:solidFill>
              </a:rPr>
              <a:t>semimucosas</a:t>
            </a:r>
            <a:r>
              <a:rPr lang="es-ES" sz="3200" i="1" dirty="0" smtClean="0">
                <a:solidFill>
                  <a:schemeClr val="bg1"/>
                </a:solidFill>
              </a:rPr>
              <a:t> , mucosas y uñas  o  pueden generalizarse y en ocasiones puede ser una enfermedad sistémica . Causada por hongos </a:t>
            </a:r>
            <a:r>
              <a:rPr lang="es-ES" sz="3200" i="1" dirty="0" err="1" smtClean="0">
                <a:solidFill>
                  <a:schemeClr val="bg1"/>
                </a:solidFill>
              </a:rPr>
              <a:t>levaduriformes</a:t>
            </a:r>
            <a:r>
              <a:rPr lang="es-ES" sz="3200" i="1" dirty="0" smtClean="0">
                <a:solidFill>
                  <a:schemeClr val="bg1"/>
                </a:solidFill>
              </a:rPr>
              <a:t> , el más frecuente es la Cándida </a:t>
            </a:r>
            <a:r>
              <a:rPr lang="es-ES" sz="3200" i="1" dirty="0" err="1" smtClean="0">
                <a:solidFill>
                  <a:schemeClr val="bg1"/>
                </a:solidFill>
              </a:rPr>
              <a:t>albicans</a:t>
            </a:r>
            <a:r>
              <a:rPr lang="es-ES" sz="3200" i="1" dirty="0" smtClean="0">
                <a:solidFill>
                  <a:schemeClr val="bg1"/>
                </a:solidFill>
              </a:rPr>
              <a:t> .</a:t>
            </a:r>
            <a:endParaRPr lang="es-ES" sz="3200" dirty="0" smtClean="0">
              <a:solidFill>
                <a:schemeClr val="bg1"/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0100" y="928670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i="1" dirty="0" smtClean="0">
                <a:solidFill>
                  <a:schemeClr val="bg1"/>
                </a:solidFill>
              </a:rPr>
              <a:t>Diagnóstico diferencial:</a:t>
            </a: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71472" y="1643050"/>
            <a:ext cx="835824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solidFill>
                  <a:schemeClr val="bg1"/>
                </a:solidFill>
              </a:rPr>
              <a:t>2. Candidiasis cutánea:</a:t>
            </a: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solidFill>
                  <a:schemeClr val="bg1"/>
                </a:solidFill>
              </a:rPr>
              <a:t> Intertrigos infecciosos interdigitales, </a:t>
            </a:r>
            <a:r>
              <a:rPr lang="es-ES" sz="2800" dirty="0" err="1" smtClean="0">
                <a:solidFill>
                  <a:schemeClr val="bg1"/>
                </a:solidFill>
              </a:rPr>
              <a:t>submamarios</a:t>
            </a:r>
            <a:r>
              <a:rPr lang="es-ES" sz="2800" dirty="0" smtClean="0">
                <a:solidFill>
                  <a:schemeClr val="bg1"/>
                </a:solidFill>
              </a:rPr>
              <a:t>, inguinales y axilares: tiña </a:t>
            </a:r>
            <a:r>
              <a:rPr lang="es-ES" sz="2800" i="1" dirty="0" err="1" smtClean="0">
                <a:solidFill>
                  <a:schemeClr val="bg1"/>
                </a:solidFill>
              </a:rPr>
              <a:t>cruris</a:t>
            </a:r>
            <a:r>
              <a:rPr lang="es-ES" sz="2800" dirty="0" smtClean="0">
                <a:solidFill>
                  <a:schemeClr val="bg1"/>
                </a:solidFill>
              </a:rPr>
              <a:t>, </a:t>
            </a:r>
            <a:r>
              <a:rPr lang="es-ES" sz="2800" dirty="0" err="1" smtClean="0">
                <a:solidFill>
                  <a:schemeClr val="bg1"/>
                </a:solidFill>
              </a:rPr>
              <a:t>eritrasma</a:t>
            </a:r>
            <a:r>
              <a:rPr lang="es-ES" sz="2800" dirty="0" smtClean="0">
                <a:solidFill>
                  <a:schemeClr val="bg1"/>
                </a:solidFill>
              </a:rPr>
              <a:t>, dermatitis por contacto, psoriasis invertida, y otros.</a:t>
            </a: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solidFill>
                  <a:schemeClr val="bg1"/>
                </a:solidFill>
              </a:rPr>
              <a:t> Candidiasis </a:t>
            </a:r>
            <a:r>
              <a:rPr lang="es-ES" sz="2800" dirty="0" err="1" smtClean="0">
                <a:solidFill>
                  <a:schemeClr val="bg1"/>
                </a:solidFill>
              </a:rPr>
              <a:t>ungueal</a:t>
            </a:r>
            <a:r>
              <a:rPr lang="es-ES" sz="2800" dirty="0" smtClean="0">
                <a:solidFill>
                  <a:schemeClr val="bg1"/>
                </a:solidFill>
              </a:rPr>
              <a:t>: tiña de las uñas, melanoma subungueal, infecciones bacterianas, dermatitis por</a:t>
            </a:r>
          </a:p>
          <a:p>
            <a:r>
              <a:rPr lang="es-ES" sz="2800" dirty="0" smtClean="0">
                <a:solidFill>
                  <a:schemeClr val="bg1"/>
                </a:solidFill>
              </a:rPr>
              <a:t>contacto, deficiencias vitamínicas, liquen plano y  psoriasis vulgar.</a:t>
            </a: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Granuloma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candidiásico</a:t>
            </a:r>
            <a:r>
              <a:rPr lang="es-ES" sz="2800" dirty="0" smtClean="0">
                <a:solidFill>
                  <a:schemeClr val="bg1"/>
                </a:solidFill>
              </a:rPr>
              <a:t>: </a:t>
            </a:r>
            <a:r>
              <a:rPr lang="es-ES" sz="2800" dirty="0" err="1" smtClean="0">
                <a:solidFill>
                  <a:schemeClr val="bg1"/>
                </a:solidFill>
              </a:rPr>
              <a:t>granulomas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dermatofíticos</a:t>
            </a:r>
            <a:r>
              <a:rPr lang="es-ES" sz="2800" dirty="0" smtClean="0">
                <a:solidFill>
                  <a:schemeClr val="bg1"/>
                </a:solidFill>
              </a:rPr>
              <a:t>, tuberculosis </a:t>
            </a:r>
            <a:r>
              <a:rPr lang="es-ES" sz="2800" dirty="0" err="1" smtClean="0">
                <a:solidFill>
                  <a:schemeClr val="bg1"/>
                </a:solidFill>
              </a:rPr>
              <a:t>verrucosa</a:t>
            </a:r>
            <a:r>
              <a:rPr lang="es-ES" sz="2800" dirty="0" smtClean="0">
                <a:solidFill>
                  <a:schemeClr val="bg1"/>
                </a:solidFill>
              </a:rPr>
              <a:t>, y otros.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1538" y="928670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Diagnóstico de laboratorio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71472" y="1643050"/>
            <a:ext cx="83582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Examen directo. </a:t>
            </a:r>
          </a:p>
          <a:p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Cultivos.</a:t>
            </a:r>
          </a:p>
          <a:p>
            <a:r>
              <a:rPr lang="es-ES" sz="3200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Biopsia.</a:t>
            </a:r>
          </a:p>
          <a:p>
            <a:r>
              <a:rPr lang="es-ES" sz="3200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Pruebas inmunológicas.</a:t>
            </a:r>
          </a:p>
          <a:p>
            <a:r>
              <a:rPr lang="es-ES" sz="3200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Serología. </a:t>
            </a:r>
            <a:endParaRPr lang="es-E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0100" y="1000108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Tratamiento</a:t>
            </a:r>
            <a:r>
              <a:rPr lang="es-ES" sz="4000" b="1" dirty="0" smtClean="0">
                <a:solidFill>
                  <a:schemeClr val="bg1"/>
                </a:solidFill>
              </a:rPr>
              <a:t>.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71472" y="1643050"/>
            <a:ext cx="835824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chemeClr val="bg1"/>
                </a:solidFill>
              </a:rPr>
              <a:t>-Medidas específicas </a:t>
            </a:r>
          </a:p>
          <a:p>
            <a:endParaRPr lang="es-ES" sz="3600" b="1" dirty="0" smtClean="0"/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Disminuir la humedad  mediante aseo periódico y secado correcto .</a:t>
            </a:r>
          </a:p>
          <a:p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Utilizar talcos alcalinos en obesos  .</a:t>
            </a:r>
          </a:p>
          <a:p>
            <a:r>
              <a:rPr lang="es-ES" sz="3200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No usar esmalte en  las uñas afectadas .</a:t>
            </a:r>
          </a:p>
          <a:p>
            <a:r>
              <a:rPr lang="es-ES" sz="3200" dirty="0" smtClean="0"/>
              <a:t> 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0100" y="1000108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Tratamiento</a:t>
            </a:r>
            <a:r>
              <a:rPr lang="es-ES" sz="4000" b="1" dirty="0" smtClean="0">
                <a:solidFill>
                  <a:schemeClr val="bg1"/>
                </a:solidFill>
              </a:rPr>
              <a:t>.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5720" y="1643050"/>
            <a:ext cx="864399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err="1" smtClean="0">
                <a:solidFill>
                  <a:schemeClr val="bg1"/>
                </a:solidFill>
              </a:rPr>
              <a:t>Candidosis</a:t>
            </a:r>
            <a:r>
              <a:rPr lang="es-ES" sz="3600" b="1" dirty="0" smtClean="0">
                <a:solidFill>
                  <a:schemeClr val="bg1"/>
                </a:solidFill>
              </a:rPr>
              <a:t> de grandes y pequeños pliegues </a:t>
            </a:r>
          </a:p>
          <a:p>
            <a:endParaRPr lang="es-ES" sz="3600" b="1" dirty="0" smtClean="0"/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 Fomentos alcalinos 10 minutos 3 veces al día. </a:t>
            </a:r>
          </a:p>
          <a:p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Cremas antibióticas. ( Especificas 0 de amplio espectro ). </a:t>
            </a:r>
          </a:p>
          <a:p>
            <a:pPr>
              <a:buFont typeface="Wingdings" pitchFamily="2" charset="2"/>
              <a:buChar char="Ø"/>
            </a:pPr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Antihistamínicos H1. VO</a:t>
            </a:r>
            <a:endParaRPr lang="es-E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0100" y="1000108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Tratamiento</a:t>
            </a:r>
            <a:r>
              <a:rPr lang="es-ES" sz="4000" b="1" dirty="0" smtClean="0">
                <a:solidFill>
                  <a:schemeClr val="bg1"/>
                </a:solidFill>
              </a:rPr>
              <a:t>.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5720" y="1643050"/>
            <a:ext cx="864399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chemeClr val="bg1"/>
                </a:solidFill>
              </a:rPr>
              <a:t>Candidiasis de Mucosas</a:t>
            </a:r>
          </a:p>
          <a:p>
            <a:endParaRPr lang="es-ES" sz="36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Colutorios con alcalinos ( boca y comisuras labiales.) 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Lavados con alcalinos ( Vulva y pene ) 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Fomentos alcalinos (A no ). ( 3 veces al día) . </a:t>
            </a:r>
          </a:p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chemeClr val="bg1"/>
                </a:solidFill>
              </a:rPr>
              <a:t>Cremas antibióticas ( Macró1idos 0 de amplio espectro.) </a:t>
            </a:r>
            <a:endParaRPr lang="es-E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00100" y="1000108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Tratamiento</a:t>
            </a:r>
            <a:r>
              <a:rPr lang="es-ES" sz="4000" b="1" dirty="0" smtClean="0">
                <a:solidFill>
                  <a:schemeClr val="bg1"/>
                </a:solidFill>
              </a:rPr>
              <a:t>.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5720" y="1643050"/>
            <a:ext cx="864399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chemeClr val="bg1"/>
                </a:solidFill>
              </a:rPr>
              <a:t>Candidiasis </a:t>
            </a:r>
            <a:r>
              <a:rPr lang="es-ES" sz="3600" b="1" dirty="0" err="1" smtClean="0">
                <a:solidFill>
                  <a:schemeClr val="bg1"/>
                </a:solidFill>
              </a:rPr>
              <a:t>ungueal</a:t>
            </a:r>
            <a:r>
              <a:rPr lang="es-ES" sz="3600" b="1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solidFill>
                  <a:schemeClr val="bg1"/>
                </a:solidFill>
              </a:rPr>
              <a:t>Limarse  las uñas una vez al </a:t>
            </a:r>
            <a:r>
              <a:rPr lang="es-ES" sz="2400" dirty="0" err="1" smtClean="0">
                <a:solidFill>
                  <a:schemeClr val="bg1"/>
                </a:solidFill>
              </a:rPr>
              <a:t>dia</a:t>
            </a:r>
            <a:r>
              <a:rPr lang="es-ES" sz="2400" dirty="0" smtClean="0">
                <a:solidFill>
                  <a:schemeClr val="bg1"/>
                </a:solidFill>
              </a:rPr>
              <a:t> ( ligeramente ) y aplicar  tres veces al </a:t>
            </a:r>
            <a:r>
              <a:rPr lang="es-ES" sz="2400" dirty="0" err="1" smtClean="0">
                <a:solidFill>
                  <a:schemeClr val="bg1"/>
                </a:solidFill>
              </a:rPr>
              <a:t>dia</a:t>
            </a:r>
            <a:r>
              <a:rPr lang="es-ES" sz="2400" dirty="0" smtClean="0">
                <a:solidFill>
                  <a:schemeClr val="bg1"/>
                </a:solidFill>
              </a:rPr>
              <a:t> las pinceladas de: </a:t>
            </a:r>
          </a:p>
          <a:p>
            <a:pPr lvl="0">
              <a:buFont typeface="Wingdings" pitchFamily="2" charset="2"/>
              <a:buChar char="§"/>
            </a:pPr>
            <a:r>
              <a:rPr lang="es-ES" sz="2400" dirty="0" smtClean="0">
                <a:solidFill>
                  <a:schemeClr val="bg1"/>
                </a:solidFill>
              </a:rPr>
              <a:t>Bicarbonato de Na.2g  +Violeta genciana X gotas +Alcohol de 70 %  50 m!. </a:t>
            </a:r>
            <a:r>
              <a:rPr lang="es-ES" sz="2400" dirty="0" err="1" smtClean="0">
                <a:solidFill>
                  <a:schemeClr val="bg1"/>
                </a:solidFill>
              </a:rPr>
              <a:t>Rot.Pinceladas</a:t>
            </a:r>
            <a:r>
              <a:rPr lang="es-ES" sz="2400" dirty="0" smtClean="0">
                <a:solidFill>
                  <a:schemeClr val="bg1"/>
                </a:solidFill>
              </a:rPr>
              <a:t> Vichy genciana .</a:t>
            </a:r>
          </a:p>
          <a:p>
            <a:pPr lvl="0">
              <a:buFont typeface="Wingdings" pitchFamily="2" charset="2"/>
              <a:buChar char="Ø"/>
            </a:pPr>
            <a:r>
              <a:rPr lang="es-ES" sz="2400" dirty="0" smtClean="0">
                <a:solidFill>
                  <a:schemeClr val="bg1"/>
                </a:solidFill>
              </a:rPr>
              <a:t>Pinceladas  de </a:t>
            </a:r>
            <a:r>
              <a:rPr lang="es-ES" sz="2400" dirty="0" err="1" smtClean="0">
                <a:solidFill>
                  <a:schemeClr val="bg1"/>
                </a:solidFill>
              </a:rPr>
              <a:t>Miconazol</a:t>
            </a:r>
            <a:r>
              <a:rPr lang="es-ES" sz="2400" dirty="0" smtClean="0">
                <a:solidFill>
                  <a:schemeClr val="bg1"/>
                </a:solidFill>
              </a:rPr>
              <a:t>, </a:t>
            </a:r>
            <a:r>
              <a:rPr lang="es-ES" sz="2400" dirty="0" err="1" smtClean="0">
                <a:solidFill>
                  <a:schemeClr val="bg1"/>
                </a:solidFill>
              </a:rPr>
              <a:t>Itraconazol</a:t>
            </a:r>
            <a:r>
              <a:rPr lang="es-ES" sz="2400" dirty="0" smtClean="0">
                <a:solidFill>
                  <a:schemeClr val="bg1"/>
                </a:solidFill>
              </a:rPr>
              <a:t>  </a:t>
            </a:r>
            <a:r>
              <a:rPr lang="es-ES" sz="2400" dirty="0" err="1" smtClean="0">
                <a:solidFill>
                  <a:schemeClr val="bg1"/>
                </a:solidFill>
              </a:rPr>
              <a:t>Buticonazol</a:t>
            </a:r>
            <a:r>
              <a:rPr lang="es-ES" sz="2400" dirty="0" smtClean="0">
                <a:solidFill>
                  <a:schemeClr val="bg1"/>
                </a:solidFill>
              </a:rPr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es-ES" sz="2400" dirty="0" smtClean="0">
                <a:solidFill>
                  <a:schemeClr val="bg1"/>
                </a:solidFill>
              </a:rPr>
              <a:t>Cremas  antibióticas con Macró1idos  </a:t>
            </a:r>
            <a:r>
              <a:rPr lang="es-ES" sz="2400" dirty="0" err="1" smtClean="0">
                <a:solidFill>
                  <a:schemeClr val="bg1"/>
                </a:solidFill>
              </a:rPr>
              <a:t>polienos</a:t>
            </a:r>
            <a:r>
              <a:rPr lang="es-ES" sz="2400" dirty="0" smtClean="0">
                <a:solidFill>
                  <a:schemeClr val="bg1"/>
                </a:solidFill>
              </a:rPr>
              <a:t> 0 con antibióticos de amplio espectro.( Todos expresados anteriormente ). </a:t>
            </a:r>
          </a:p>
          <a:p>
            <a:pPr lvl="0">
              <a:buFont typeface="Wingdings" pitchFamily="2" charset="2"/>
              <a:buChar char="Ø"/>
            </a:pPr>
            <a:r>
              <a:rPr lang="es-ES" sz="2400" dirty="0" smtClean="0">
                <a:solidFill>
                  <a:schemeClr val="bg1"/>
                </a:solidFill>
              </a:rPr>
              <a:t>V.O: Aconsejable  el uso de derivados imidazó1icos 0 triazó1icos (Realización previa de exámenes para enzimas hepáticas TGP TGO </a:t>
            </a:r>
            <a:r>
              <a:rPr lang="es-ES" sz="2400" i="1" dirty="0" smtClean="0">
                <a:solidFill>
                  <a:schemeClr val="bg1"/>
                </a:solidFill>
              </a:rPr>
              <a:t>GGT). </a:t>
            </a:r>
            <a:endParaRPr lang="es-E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inerva's Melody11111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3739881" y="3244334"/>
            <a:ext cx="46265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5400" dirty="0" smtClean="0">
                <a:solidFill>
                  <a:srgbClr val="FFFF00"/>
                </a:solidFill>
                <a:latin typeface="Edwardian Script ITC" pitchFamily="66" charset="0"/>
              </a:rPr>
              <a:t>Gracias por su atención</a:t>
            </a:r>
            <a:endParaRPr lang="es-ES" sz="5400" dirty="0">
              <a:solidFill>
                <a:srgbClr val="FFFF00"/>
              </a:solidFill>
              <a:latin typeface="Edwardian Script ITC" pitchFamily="66" charset="0"/>
            </a:endParaRPr>
          </a:p>
        </p:txBody>
      </p:sp>
    </p:spTree>
  </p:cSld>
  <p:clrMapOvr>
    <a:masterClrMapping/>
  </p:clrMapOvr>
  <p:transition spd="slow" advClick="0" advTm="34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1000108"/>
            <a:ext cx="778674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chemeClr val="bg1"/>
                </a:solidFill>
              </a:rPr>
              <a:t>Dentro del género </a:t>
            </a:r>
            <a:r>
              <a:rPr lang="es-ES" sz="3200" i="1" dirty="0" err="1" smtClean="0">
                <a:solidFill>
                  <a:schemeClr val="bg1"/>
                </a:solidFill>
              </a:rPr>
              <a:t>Candida</a:t>
            </a:r>
            <a:r>
              <a:rPr lang="es-ES" sz="3200" dirty="0" smtClean="0">
                <a:solidFill>
                  <a:schemeClr val="bg1"/>
                </a:solidFill>
              </a:rPr>
              <a:t>, la más frecuente es la </a:t>
            </a:r>
            <a:r>
              <a:rPr lang="es-ES" sz="3200" i="1" dirty="0" smtClean="0">
                <a:solidFill>
                  <a:schemeClr val="bg1"/>
                </a:solidFill>
              </a:rPr>
              <a:t>C. </a:t>
            </a:r>
            <a:r>
              <a:rPr lang="es-ES" sz="3200" i="1" dirty="0" err="1" smtClean="0">
                <a:solidFill>
                  <a:schemeClr val="bg1"/>
                </a:solidFill>
              </a:rPr>
              <a:t>albicans</a:t>
            </a:r>
            <a:r>
              <a:rPr lang="es-ES" sz="3200" dirty="0" smtClean="0">
                <a:solidFill>
                  <a:schemeClr val="bg1"/>
                </a:solidFill>
              </a:rPr>
              <a:t>, pero existen más de 100 especies, la mayoría de las cuales no son comensales ni tampoco parásitos del hombre. Ejemplos :  </a:t>
            </a:r>
          </a:p>
          <a:p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s-ES" sz="3200" i="1" dirty="0" smtClean="0">
                <a:solidFill>
                  <a:schemeClr val="bg1"/>
                </a:solidFill>
              </a:rPr>
              <a:t> C. </a:t>
            </a:r>
            <a:r>
              <a:rPr lang="es-ES" sz="3200" i="1" dirty="0" err="1" smtClean="0">
                <a:solidFill>
                  <a:schemeClr val="bg1"/>
                </a:solidFill>
              </a:rPr>
              <a:t>stellatoidea</a:t>
            </a:r>
            <a:r>
              <a:rPr lang="es-ES" sz="3200" dirty="0" smtClean="0">
                <a:solidFill>
                  <a:schemeClr val="bg1"/>
                </a:solidFill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s-ES" sz="3200" i="1" dirty="0" smtClean="0">
                <a:solidFill>
                  <a:schemeClr val="bg1"/>
                </a:solidFill>
              </a:rPr>
              <a:t> C. </a:t>
            </a:r>
            <a:r>
              <a:rPr lang="es-ES" sz="3200" i="1" dirty="0" err="1" smtClean="0">
                <a:solidFill>
                  <a:schemeClr val="bg1"/>
                </a:solidFill>
              </a:rPr>
              <a:t>tropicalis</a:t>
            </a:r>
            <a:r>
              <a:rPr lang="es-ES" sz="3200" dirty="0" smtClean="0">
                <a:solidFill>
                  <a:schemeClr val="bg1"/>
                </a:solidFill>
              </a:rPr>
              <a:t>, </a:t>
            </a:r>
          </a:p>
          <a:p>
            <a:pPr>
              <a:buFont typeface="Wingdings" pitchFamily="2" charset="2"/>
              <a:buChar char="§"/>
            </a:pPr>
            <a:r>
              <a:rPr lang="es-ES" sz="3200" i="1" dirty="0" smtClean="0">
                <a:solidFill>
                  <a:schemeClr val="bg1"/>
                </a:solidFill>
              </a:rPr>
              <a:t> C. </a:t>
            </a:r>
            <a:r>
              <a:rPr lang="es-ES" sz="3200" i="1" dirty="0" err="1" smtClean="0">
                <a:solidFill>
                  <a:schemeClr val="bg1"/>
                </a:solidFill>
              </a:rPr>
              <a:t>krusei</a:t>
            </a:r>
            <a:r>
              <a:rPr lang="es-ES" sz="3200" dirty="0" smtClean="0">
                <a:solidFill>
                  <a:schemeClr val="bg1"/>
                </a:solidFill>
              </a:rPr>
              <a:t>, </a:t>
            </a:r>
          </a:p>
          <a:p>
            <a:pPr>
              <a:buFont typeface="Wingdings" pitchFamily="2" charset="2"/>
              <a:buChar char="§"/>
            </a:pPr>
            <a:r>
              <a:rPr lang="es-ES" sz="3200" i="1" dirty="0" smtClean="0">
                <a:solidFill>
                  <a:schemeClr val="bg1"/>
                </a:solidFill>
              </a:rPr>
              <a:t> C. </a:t>
            </a:r>
            <a:r>
              <a:rPr lang="es-ES" sz="3200" i="1" dirty="0" err="1" smtClean="0">
                <a:solidFill>
                  <a:schemeClr val="bg1"/>
                </a:solidFill>
              </a:rPr>
              <a:t>pseudotropicalis</a:t>
            </a:r>
            <a:r>
              <a:rPr lang="es-ES" sz="3200" i="1" dirty="0" smtClean="0">
                <a:solidFill>
                  <a:schemeClr val="bg1"/>
                </a:solidFill>
              </a:rPr>
              <a:t> </a:t>
            </a:r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s-ES" sz="3200" i="1" dirty="0" smtClean="0">
                <a:solidFill>
                  <a:schemeClr val="bg1"/>
                </a:solidFill>
              </a:rPr>
              <a:t> C. </a:t>
            </a:r>
            <a:r>
              <a:rPr lang="es-ES" sz="3200" i="1" dirty="0" err="1" smtClean="0">
                <a:solidFill>
                  <a:schemeClr val="bg1"/>
                </a:solidFill>
              </a:rPr>
              <a:t>zeylaoides</a:t>
            </a:r>
            <a:r>
              <a:rPr lang="es-ES" sz="3200" dirty="0" smtClean="0">
                <a:solidFill>
                  <a:schemeClr val="bg1"/>
                </a:solidFill>
              </a:rPr>
              <a:t>,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3108" y="428604"/>
            <a:ext cx="580921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smtClean="0">
                <a:solidFill>
                  <a:schemeClr val="bg1"/>
                </a:solidFill>
              </a:rPr>
              <a:t>Factores  </a:t>
            </a:r>
            <a:r>
              <a:rPr lang="es-ES" sz="4000" dirty="0" err="1" smtClean="0">
                <a:solidFill>
                  <a:schemeClr val="bg1"/>
                </a:solidFill>
              </a:rPr>
              <a:t>Predisponentes</a:t>
            </a:r>
            <a:r>
              <a:rPr lang="es-ES" sz="4000" dirty="0" smtClean="0">
                <a:solidFill>
                  <a:schemeClr val="bg1"/>
                </a:solidFill>
              </a:rPr>
              <a:t>:</a:t>
            </a:r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42910" y="1348800"/>
            <a:ext cx="7177029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800" dirty="0" smtClean="0">
                <a:solidFill>
                  <a:schemeClr val="bg1"/>
                </a:solidFill>
              </a:rPr>
              <a:t> Factores fisiológicos.</a:t>
            </a:r>
          </a:p>
          <a:p>
            <a:pPr>
              <a:buFont typeface="Wingdings" pitchFamily="2" charset="2"/>
              <a:buChar char="Ø"/>
            </a:pPr>
            <a:endParaRPr lang="es-E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solidFill>
                  <a:schemeClr val="bg1"/>
                </a:solidFill>
              </a:rPr>
              <a:t> Enfermedad o procesos debilitantes</a:t>
            </a:r>
          </a:p>
          <a:p>
            <a:pPr>
              <a:buFont typeface="Wingdings" pitchFamily="2" charset="2"/>
              <a:buChar char="Ø"/>
            </a:pPr>
            <a:endParaRPr lang="es-E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solidFill>
                  <a:schemeClr val="bg1"/>
                </a:solidFill>
              </a:rPr>
              <a:t> Inmunodeficiencias primarias o adquiridas</a:t>
            </a:r>
          </a:p>
          <a:p>
            <a:pPr>
              <a:buFont typeface="Wingdings" pitchFamily="2" charset="2"/>
              <a:buChar char="Ø"/>
            </a:pPr>
            <a:endParaRPr lang="es-E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solidFill>
                  <a:schemeClr val="bg1"/>
                </a:solidFill>
              </a:rPr>
              <a:t> Iatrogénicos.</a:t>
            </a:r>
          </a:p>
          <a:p>
            <a:pPr>
              <a:buFont typeface="Wingdings" pitchFamily="2" charset="2"/>
              <a:buChar char="Ø"/>
            </a:pPr>
            <a:endParaRPr lang="es-E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solidFill>
                  <a:schemeClr val="bg1"/>
                </a:solidFill>
              </a:rPr>
              <a:t> Misceláneos.</a:t>
            </a:r>
          </a:p>
          <a:p>
            <a:pPr>
              <a:buFont typeface="Wingdings" pitchFamily="2" charset="2"/>
              <a:buChar char="Ø"/>
            </a:pPr>
            <a:endParaRPr lang="es-E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800" dirty="0" smtClean="0">
                <a:solidFill>
                  <a:schemeClr val="bg1"/>
                </a:solidFill>
              </a:rPr>
              <a:t> Factores locales</a:t>
            </a:r>
            <a:endParaRPr lang="es-E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57232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Clasificación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14282" y="1857364"/>
            <a:ext cx="87154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3200" i="1" dirty="0" smtClean="0">
                <a:solidFill>
                  <a:schemeClr val="bg1"/>
                </a:solidFill>
              </a:rPr>
              <a:t>1- </a:t>
            </a:r>
            <a:r>
              <a:rPr lang="es-ES" sz="4000" i="1" dirty="0" smtClean="0">
                <a:solidFill>
                  <a:schemeClr val="bg1"/>
                </a:solidFill>
              </a:rPr>
              <a:t>Afectación de las mucosas </a:t>
            </a:r>
          </a:p>
          <a:p>
            <a:pPr lvl="0"/>
            <a:r>
              <a:rPr lang="es-ES" sz="4000" i="1" dirty="0" smtClean="0">
                <a:solidFill>
                  <a:schemeClr val="bg1"/>
                </a:solidFill>
              </a:rPr>
              <a:t>Oral</a:t>
            </a:r>
          </a:p>
          <a:p>
            <a:pPr lvl="0"/>
            <a:endParaRPr lang="es-ES" sz="40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</a:t>
            </a:r>
            <a:r>
              <a:rPr lang="es-ES" sz="3200" i="1" dirty="0" err="1" smtClean="0">
                <a:solidFill>
                  <a:schemeClr val="bg1"/>
                </a:solidFill>
              </a:rPr>
              <a:t>Pseudomembranosa</a:t>
            </a:r>
            <a:r>
              <a:rPr lang="es-ES" sz="3200" i="1" dirty="0" smtClean="0">
                <a:solidFill>
                  <a:schemeClr val="bg1"/>
                </a:solidFill>
              </a:rPr>
              <a:t> aguda o </a:t>
            </a:r>
            <a:r>
              <a:rPr lang="es-ES" sz="3200" i="1" dirty="0" err="1" smtClean="0">
                <a:solidFill>
                  <a:schemeClr val="bg1"/>
                </a:solidFill>
              </a:rPr>
              <a:t>Muguet</a:t>
            </a:r>
            <a:r>
              <a:rPr lang="es-ES" sz="3200" i="1" dirty="0" smtClean="0">
                <a:solidFill>
                  <a:schemeClr val="bg1"/>
                </a:solidFill>
              </a:rPr>
              <a:t> oral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Atrófica aguda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Atrófica crónica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Queilitis angular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</a:t>
            </a:r>
            <a:r>
              <a:rPr lang="es-ES" sz="3200" i="1" dirty="0" err="1" smtClean="0">
                <a:solidFill>
                  <a:schemeClr val="bg1"/>
                </a:solidFill>
              </a:rPr>
              <a:t>Hiperplásica</a:t>
            </a:r>
            <a:r>
              <a:rPr lang="es-ES" sz="3200" i="1" dirty="0" smtClean="0">
                <a:solidFill>
                  <a:schemeClr val="bg1"/>
                </a:solidFill>
              </a:rPr>
              <a:t> crónica</a:t>
            </a: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Glositis romboidal media</a:t>
            </a:r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57232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Clasificación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14282" y="1857364"/>
            <a:ext cx="871543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3200" i="1" dirty="0" smtClean="0">
                <a:solidFill>
                  <a:schemeClr val="bg1"/>
                </a:solidFill>
              </a:rPr>
              <a:t>Candidiasis genital y </a:t>
            </a:r>
            <a:r>
              <a:rPr lang="es-ES" sz="3200" i="1" dirty="0" err="1" smtClean="0">
                <a:solidFill>
                  <a:schemeClr val="bg1"/>
                </a:solidFill>
              </a:rPr>
              <a:t>perianal</a:t>
            </a:r>
            <a:endParaRPr lang="es-ES" sz="3200" i="1" dirty="0" smtClean="0">
              <a:solidFill>
                <a:schemeClr val="bg1"/>
              </a:solidFill>
            </a:endParaRPr>
          </a:p>
          <a:p>
            <a:pPr lvl="0"/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err="1" smtClean="0">
                <a:solidFill>
                  <a:schemeClr val="bg1"/>
                </a:solidFill>
              </a:rPr>
              <a:t>Vulvovaginitis</a:t>
            </a:r>
            <a:r>
              <a:rPr lang="es-ES" sz="3200" i="1" dirty="0" smtClean="0">
                <a:solidFill>
                  <a:schemeClr val="bg1"/>
                </a:solidFill>
              </a:rPr>
              <a:t> 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err="1" smtClean="0">
                <a:solidFill>
                  <a:schemeClr val="bg1"/>
                </a:solidFill>
              </a:rPr>
              <a:t>Balanopostitis</a:t>
            </a:r>
            <a:r>
              <a:rPr lang="es-ES" sz="3200" i="1" dirty="0" smtClean="0">
                <a:solidFill>
                  <a:schemeClr val="bg1"/>
                </a:solidFill>
              </a:rPr>
              <a:t> 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Conyugal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</a:t>
            </a:r>
            <a:r>
              <a:rPr lang="es-ES" sz="3200" i="1" dirty="0" err="1" smtClean="0">
                <a:solidFill>
                  <a:schemeClr val="bg1"/>
                </a:solidFill>
              </a:rPr>
              <a:t>Perianal</a:t>
            </a:r>
            <a:r>
              <a:rPr lang="es-ES" sz="3200" i="1" dirty="0" smtClean="0">
                <a:solidFill>
                  <a:schemeClr val="bg1"/>
                </a:solidFill>
              </a:rPr>
              <a:t> y escrotal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del pañal</a:t>
            </a:r>
            <a:endParaRPr lang="es-ES" sz="32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57232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Clasificación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14282" y="1643050"/>
            <a:ext cx="871543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3600" b="1" i="1" dirty="0" smtClean="0">
                <a:solidFill>
                  <a:schemeClr val="bg1"/>
                </a:solidFill>
              </a:rPr>
              <a:t>2 - Afectación  cutánea</a:t>
            </a:r>
          </a:p>
          <a:p>
            <a:pPr lvl="0"/>
            <a:endParaRPr lang="es-ES" sz="3600" dirty="0" smtClean="0">
              <a:solidFill>
                <a:schemeClr val="bg1"/>
              </a:solidFill>
            </a:endParaRPr>
          </a:p>
          <a:p>
            <a:pPr lvl="0"/>
            <a:r>
              <a:rPr lang="es-ES" sz="3200" i="1" dirty="0" smtClean="0">
                <a:solidFill>
                  <a:schemeClr val="bg1"/>
                </a:solidFill>
              </a:rPr>
              <a:t>Localizada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Intertrigo: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es-ES" sz="3200" i="1" dirty="0" smtClean="0">
                <a:solidFill>
                  <a:schemeClr val="bg1"/>
                </a:solidFill>
              </a:rPr>
              <a:t>Pliegues mayores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es-ES" sz="3200" i="1" dirty="0" smtClean="0">
                <a:solidFill>
                  <a:schemeClr val="bg1"/>
                </a:solidFill>
              </a:rPr>
              <a:t>Pliegues menores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err="1" smtClean="0">
                <a:solidFill>
                  <a:schemeClr val="bg1"/>
                </a:solidFill>
              </a:rPr>
              <a:t>Foliculitis</a:t>
            </a:r>
            <a:r>
              <a:rPr lang="es-ES" sz="3200" i="1" dirty="0" smtClean="0">
                <a:solidFill>
                  <a:schemeClr val="bg1"/>
                </a:solidFill>
              </a:rPr>
              <a:t> 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Paroniquia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</a:t>
            </a:r>
            <a:r>
              <a:rPr lang="es-ES" sz="3200" i="1" dirty="0" err="1" smtClean="0">
                <a:solidFill>
                  <a:schemeClr val="bg1"/>
                </a:solidFill>
              </a:rPr>
              <a:t>Ungueal</a:t>
            </a:r>
            <a:r>
              <a:rPr lang="es-ES" sz="3200" i="1" dirty="0" smtClean="0">
                <a:solidFill>
                  <a:schemeClr val="bg1"/>
                </a:solidFill>
              </a:rPr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Reacciones </a:t>
            </a:r>
            <a:r>
              <a:rPr lang="es-ES" sz="3200" i="1" dirty="0" err="1" smtClean="0">
                <a:solidFill>
                  <a:schemeClr val="bg1"/>
                </a:solidFill>
              </a:rPr>
              <a:t>Ides</a:t>
            </a:r>
            <a:r>
              <a:rPr lang="es-ES" sz="3200" i="1" dirty="0" smtClean="0">
                <a:solidFill>
                  <a:schemeClr val="bg1"/>
                </a:solidFill>
              </a:rPr>
              <a:t> (</a:t>
            </a:r>
            <a:r>
              <a:rPr lang="es-ES" sz="3200" i="1" dirty="0" err="1" smtClean="0">
                <a:solidFill>
                  <a:schemeClr val="bg1"/>
                </a:solidFill>
              </a:rPr>
              <a:t>Candidides</a:t>
            </a:r>
            <a:endParaRPr lang="es-E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57232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Clasificación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14282" y="1643050"/>
            <a:ext cx="871543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3200" i="1" dirty="0" smtClean="0">
                <a:solidFill>
                  <a:schemeClr val="bg1"/>
                </a:solidFill>
              </a:rPr>
              <a:t>Generalizada</a:t>
            </a:r>
          </a:p>
          <a:p>
            <a:pPr lvl="0"/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Congénita</a:t>
            </a:r>
          </a:p>
          <a:p>
            <a:pPr lvl="1"/>
            <a:endParaRPr lang="es-ES" sz="3200" dirty="0" smtClean="0">
              <a:solidFill>
                <a:schemeClr val="bg1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C. Diseminada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0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857232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i="1" dirty="0" smtClean="0">
                <a:solidFill>
                  <a:schemeClr val="bg1"/>
                </a:solidFill>
              </a:rPr>
              <a:t>Clasificación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14282" y="1643050"/>
            <a:ext cx="871543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3600" b="1" i="1" dirty="0" smtClean="0">
                <a:solidFill>
                  <a:schemeClr val="bg1"/>
                </a:solidFill>
              </a:rPr>
              <a:t>3- </a:t>
            </a:r>
            <a:r>
              <a:rPr lang="es-ES" sz="3600" b="1" i="1" dirty="0" err="1" smtClean="0">
                <a:solidFill>
                  <a:schemeClr val="bg1"/>
                </a:solidFill>
              </a:rPr>
              <a:t>Mucocutánea</a:t>
            </a:r>
            <a:r>
              <a:rPr lang="es-ES" sz="3600" b="1" i="1" dirty="0" smtClean="0">
                <a:solidFill>
                  <a:schemeClr val="bg1"/>
                </a:solidFill>
              </a:rPr>
              <a:t> crónica </a:t>
            </a:r>
          </a:p>
          <a:p>
            <a:pPr lvl="0"/>
            <a:endParaRPr lang="es-ES" sz="3600" dirty="0" smtClean="0"/>
          </a:p>
          <a:p>
            <a:pPr lvl="0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Grupo de síndromes clínicos caracterizados por infecciones </a:t>
            </a:r>
            <a:r>
              <a:rPr lang="es-ES" sz="3200" i="1" dirty="0" err="1" smtClean="0">
                <a:solidFill>
                  <a:schemeClr val="bg1"/>
                </a:solidFill>
              </a:rPr>
              <a:t>candidiásicas</a:t>
            </a:r>
            <a:r>
              <a:rPr lang="es-ES" sz="3200" i="1" dirty="0" smtClean="0">
                <a:solidFill>
                  <a:schemeClr val="bg1"/>
                </a:solidFill>
              </a:rPr>
              <a:t> de piel, uñas y </a:t>
            </a:r>
            <a:r>
              <a:rPr lang="es-ES" sz="3200" i="1" dirty="0" err="1" smtClean="0">
                <a:solidFill>
                  <a:schemeClr val="bg1"/>
                </a:solidFill>
              </a:rPr>
              <a:t>orofaríngeas</a:t>
            </a:r>
            <a:r>
              <a:rPr lang="es-ES" sz="3200" i="1" dirty="0" smtClean="0">
                <a:solidFill>
                  <a:schemeClr val="bg1"/>
                </a:solidFill>
              </a:rPr>
              <a:t>, de carácter crónica y resistentes al tratamiento.</a:t>
            </a:r>
          </a:p>
          <a:p>
            <a:pPr lvl="0"/>
            <a:endParaRPr lang="es-ES" sz="32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No suele complicarse con C. Sistémica.</a:t>
            </a:r>
          </a:p>
          <a:p>
            <a:pPr lvl="0"/>
            <a:endParaRPr lang="es-ES" sz="32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s-ES" sz="3200" i="1" dirty="0" smtClean="0">
                <a:solidFill>
                  <a:schemeClr val="bg1"/>
                </a:solidFill>
              </a:rPr>
              <a:t>Alteración de la inmunidad celular.</a:t>
            </a:r>
            <a:endParaRPr lang="es-ES" sz="3200" dirty="0" smtClean="0">
              <a:solidFill>
                <a:schemeClr val="bg1"/>
              </a:solidFill>
            </a:endParaRPr>
          </a:p>
          <a:p>
            <a:pPr lvl="0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</TotalTime>
  <Words>721</Words>
  <Application>Microsoft Office PowerPoint</Application>
  <PresentationFormat>Presentación en pantalla (4:3)</PresentationFormat>
  <Paragraphs>173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Flow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Yandy Castro Abreu</dc:creator>
  <cp:lastModifiedBy>Lisy</cp:lastModifiedBy>
  <cp:revision>16</cp:revision>
  <dcterms:created xsi:type="dcterms:W3CDTF">2010-09-30T23:26:03Z</dcterms:created>
  <dcterms:modified xsi:type="dcterms:W3CDTF">2002-01-01T14:32:41Z</dcterms:modified>
</cp:coreProperties>
</file>