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88" r:id="rId2"/>
    <p:sldId id="421" r:id="rId3"/>
    <p:sldId id="422" r:id="rId4"/>
    <p:sldId id="423" r:id="rId5"/>
    <p:sldId id="425" r:id="rId6"/>
    <p:sldId id="424" r:id="rId7"/>
    <p:sldId id="426" r:id="rId8"/>
    <p:sldId id="427" r:id="rId9"/>
    <p:sldId id="428" r:id="rId10"/>
    <p:sldId id="429" r:id="rId11"/>
    <p:sldId id="430" r:id="rId12"/>
  </p:sldIdLst>
  <p:sldSz cx="12192000" cy="6858000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7889" autoAdjust="0"/>
  </p:normalViewPr>
  <p:slideViewPr>
    <p:cSldViewPr snapToGrid="0">
      <p:cViewPr varScale="1">
        <p:scale>
          <a:sx n="54" d="100"/>
          <a:sy n="54" d="100"/>
        </p:scale>
        <p:origin x="170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91C56B9-F84A-4C99-A525-B09C14E1740E}" type="datetimeFigureOut">
              <a:rPr lang="es-ES"/>
              <a:pPr>
                <a:defRPr/>
              </a:pPr>
              <a:t>03/09/2025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101FCDF-B4D6-4A82-A8CB-1C81B91B03E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D90008-30C5-439F-A83F-1B99082CD534}" type="slidenum">
              <a:rPr lang="es-ES" altLang="es-E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s-ES" altLang="es-ES">
              <a:latin typeface="Times New Roman" panose="02020603050405020304" pitchFamily="18" charset="0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ct val="0"/>
              </a:spcBef>
            </a:pPr>
            <a:endParaRPr lang="en-US" alt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D140C-7B84-316D-A272-B73D76467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A6AEDB6B-73B6-0F69-083A-D0B21268DD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3CADEBF-5E00-4B3F-D2E7-A7C46F649D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FB116B3-43B9-BFBE-AAF3-5B34411022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01FCDF-B4D6-4A82-A8CB-1C81B91B03EF}" type="slidenum">
              <a:rPr lang="es-ES" smtClean="0"/>
              <a:pPr>
                <a:defRPr/>
              </a:pPr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3043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01FCDF-B4D6-4A82-A8CB-1C81B91B03EF}" type="slidenum">
              <a:rPr lang="es-ES" smtClean="0"/>
              <a:pPr>
                <a:defRPr/>
              </a:pPr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424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C36BF3-102C-3524-BF22-623899777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56BBC7B3-10B5-DB78-1588-E7044AA1A1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D6E3281-A433-2234-CE57-36BC8C3049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FC631B0-8750-552C-49BC-49EE58C9C5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01FCDF-B4D6-4A82-A8CB-1C81B91B03EF}" type="slidenum">
              <a:rPr lang="es-ES" smtClean="0"/>
              <a:pPr>
                <a:defRPr/>
              </a:pPr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75601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9F72AA-C4E3-E5A6-F330-E03A41D98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8F6D0E7-5BD6-8245-D624-CC5AE49997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3B142B7-086A-D1C3-6D74-C2969A7697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C32C9C9-1188-2D3D-B1BC-CB99F3CBE7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01FCDF-B4D6-4A82-A8CB-1C81B91B03EF}" type="slidenum">
              <a:rPr lang="es-ES" smtClean="0"/>
              <a:pPr>
                <a:defRPr/>
              </a:pPr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98253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A4A36-2BF8-F933-A8FA-21B973C98F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855EAC8-6A81-1C7A-677B-C2E9437D56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AFDB8B60-353F-8914-65A1-E1B6C30329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87D7070-53E7-850C-B951-39D6F4CF37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01FCDF-B4D6-4A82-A8CB-1C81B91B03EF}" type="slidenum">
              <a:rPr lang="es-ES" smtClean="0"/>
              <a:pPr>
                <a:defRPr/>
              </a:pPr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51015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DDFF06-2BF2-2368-18EF-F6AD0AD9C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754E48A-F2AC-6BE7-C736-949E991332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74C6122-D55F-8E24-ACC7-17CC701C3A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5CCAE34-E9A7-6DFB-216C-5E5FA02EE7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01FCDF-B4D6-4A82-A8CB-1C81B91B03EF}" type="slidenum">
              <a:rPr lang="es-ES" smtClean="0"/>
              <a:pPr>
                <a:defRPr/>
              </a:pPr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9241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1222B8-D8A5-BBCF-2AF6-390C3E118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ADCE78AE-FCAB-92B5-31CF-F683C46866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4ECA4E8-A40D-93F5-49BC-0517617834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4E984A6-7F86-7DCC-A49B-3FD1D030544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01FCDF-B4D6-4A82-A8CB-1C81B91B03EF}" type="slidenum">
              <a:rPr lang="es-ES" smtClean="0"/>
              <a:pPr>
                <a:defRPr/>
              </a:pPr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01477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17C50-C0FD-7EC8-1107-D7591EBDB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D3CB0B7-D7D1-C34B-B7B0-D45F6D7605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D977D3ED-1AD6-6B8C-3E80-F158B194B3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B675A65-532F-8442-16AB-E66D27001D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01FCDF-B4D6-4A82-A8CB-1C81B91B03EF}" type="slidenum">
              <a:rPr lang="es-ES" smtClean="0"/>
              <a:pPr>
                <a:defRPr/>
              </a:pPr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76283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DD6E63-502B-0421-9F4D-85C596331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9E0E8F1A-E167-9C0D-D190-5E9B06ED2C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45A6EEF-85B3-3764-3FC5-1FA304B6B4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8F5C399-6FD6-7455-8DE0-4D49AD2D72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101FCDF-B4D6-4A82-A8CB-1C81B91B03EF}" type="slidenum">
              <a:rPr lang="es-ES" smtClean="0"/>
              <a:pPr>
                <a:defRPr/>
              </a:pPr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98026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1A147B-4443-493A-AC88-138980C4B0B2}" type="datetimeFigureOut">
              <a:rPr lang="es-ES"/>
              <a:pPr>
                <a:defRPr/>
              </a:pPr>
              <a:t>03/09/2025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A3036-6963-451E-8C62-9E0FDE1E7C8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9427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956CB4-35A2-467C-813A-CEBC4839017C}" type="datetimeFigureOut">
              <a:rPr lang="es-ES"/>
              <a:pPr>
                <a:defRPr/>
              </a:pPr>
              <a:t>03/09/2025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5D7F3-D3CE-4845-A1BF-68C9E8540EB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647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3A877-1947-44B6-99FF-0F757747757C}" type="datetimeFigureOut">
              <a:rPr lang="es-ES"/>
              <a:pPr>
                <a:defRPr/>
              </a:pPr>
              <a:t>03/09/2025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3A703-A720-466B-A682-F6F4A89DE7D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9109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7A156-83A5-4E4C-B05A-4BCB3A25DC4D}" type="datetimeFigureOut">
              <a:rPr lang="es-ES"/>
              <a:pPr>
                <a:defRPr/>
              </a:pPr>
              <a:t>03/09/2025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D93F27-08B7-46CA-ACF2-006B49488D7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18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191E6-445A-4AF0-9915-A0FDD8D840B4}" type="datetimeFigureOut">
              <a:rPr lang="es-ES"/>
              <a:pPr>
                <a:defRPr/>
              </a:pPr>
              <a:t>03/09/2025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24410-04DD-4FCE-91FA-F03DB6D687B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9196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CB37B-01E5-437B-949A-402B07ECAE01}" type="datetimeFigureOut">
              <a:rPr lang="es-ES"/>
              <a:pPr>
                <a:defRPr/>
              </a:pPr>
              <a:t>03/09/2025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05DDD-EDF2-4205-BB1F-9C2A8DA5BD9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2645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7EE0D-0DD9-415F-861A-AEC6AC737D2C}" type="datetimeFigureOut">
              <a:rPr lang="es-ES"/>
              <a:pPr>
                <a:defRPr/>
              </a:pPr>
              <a:t>03/09/2025</a:t>
            </a:fld>
            <a:endParaRPr lang="es-ES"/>
          </a:p>
        </p:txBody>
      </p:sp>
      <p:sp>
        <p:nvSpPr>
          <p:cNvPr id="8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41FDF-F038-479F-B490-70B11E74C62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9415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AAEA1-57BA-42A9-B83E-6381A8598924}" type="datetimeFigureOut">
              <a:rPr lang="es-ES"/>
              <a:pPr>
                <a:defRPr/>
              </a:pPr>
              <a:t>03/09/2025</a:t>
            </a:fld>
            <a:endParaRPr lang="es-ES"/>
          </a:p>
        </p:txBody>
      </p:sp>
      <p:sp>
        <p:nvSpPr>
          <p:cNvPr id="4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FFB207-B995-4DC2-AED8-635C40BDCA6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208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6A1EE5-7127-4216-A545-7CE5FE10B38D}" type="datetimeFigureOut">
              <a:rPr lang="es-ES"/>
              <a:pPr>
                <a:defRPr/>
              </a:pPr>
              <a:t>03/09/2025</a:t>
            </a:fld>
            <a:endParaRPr lang="es-ES"/>
          </a:p>
        </p:txBody>
      </p:sp>
      <p:sp>
        <p:nvSpPr>
          <p:cNvPr id="3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D6D4E-74CB-4310-B37F-1A98F064178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866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26F64-C270-486C-BB73-9AA92547AB28}" type="datetimeFigureOut">
              <a:rPr lang="es-ES"/>
              <a:pPr>
                <a:defRPr/>
              </a:pPr>
              <a:t>03/09/2025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543B7-5CEB-49EB-9754-C1DB3DF11F1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8423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18457-A0AE-4743-9D97-E63A9E250C50}" type="datetimeFigureOut">
              <a:rPr lang="es-ES"/>
              <a:pPr>
                <a:defRPr/>
              </a:pPr>
              <a:t>03/09/2025</a:t>
            </a:fld>
            <a:endParaRPr lang="es-ES"/>
          </a:p>
        </p:txBody>
      </p:sp>
      <p:sp>
        <p:nvSpPr>
          <p:cNvPr id="6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23E58-D943-430B-92DD-0F75D2659F9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82520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FC8CBA2-4E6D-4639-930A-F18425900153}" type="datetimeFigureOut">
              <a:rPr lang="es-ES"/>
              <a:pPr>
                <a:defRPr/>
              </a:pPr>
              <a:t>03/09/2025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CA2398D-62CC-4FE9-AB33-389A227D2B8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"/>
          <p:cNvSpPr>
            <a:spLocks noChangeArrowheads="1"/>
          </p:cNvSpPr>
          <p:nvPr/>
        </p:nvSpPr>
        <p:spPr bwMode="auto">
          <a:xfrm>
            <a:off x="2490788" y="969963"/>
            <a:ext cx="7410450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s-MX" altLang="es-ES" sz="2400">
                <a:latin typeface="Times New Roman" panose="02020603050405020304" pitchFamily="18" charset="0"/>
              </a:rPr>
              <a:t>UNIVERSIDAD DE CIENCIAS MÉDICAS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s-ES" altLang="es-ES" sz="2400">
                <a:latin typeface="Times New Roman" panose="02020603050405020304" pitchFamily="18" charset="0"/>
              </a:rPr>
              <a:t>FACULTAD DE MEDICINA RAÚL DÍAZ ARGUELLES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s-ES" altLang="es-ES" sz="2400">
                <a:latin typeface="Times New Roman" panose="02020603050405020304" pitchFamily="18" charset="0"/>
              </a:rPr>
              <a:t>GUINEA BISSAU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s-ES" altLang="es-ES" sz="2400">
                <a:latin typeface="Times New Roman" panose="02020603050405020304" pitchFamily="18" charset="0"/>
              </a:rPr>
              <a:t>SEDE UNIVERSITARIA: CARLOS JUAN FINLAY</a:t>
            </a:r>
          </a:p>
        </p:txBody>
      </p:sp>
      <p:sp>
        <p:nvSpPr>
          <p:cNvPr id="3075" name="Text Box 11"/>
          <p:cNvSpPr txBox="1">
            <a:spLocks noChangeArrowheads="1"/>
          </p:cNvSpPr>
          <p:nvPr/>
        </p:nvSpPr>
        <p:spPr bwMode="auto">
          <a:xfrm>
            <a:off x="1954213" y="3595688"/>
            <a:ext cx="85756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s-E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BIOESTADISTICA</a:t>
            </a: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es-ES" sz="24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Medicina  Segundo Año </a:t>
            </a:r>
            <a:endParaRPr lang="es-ES" altLang="es-ES" sz="2400" b="1" dirty="0">
              <a:solidFill>
                <a:srgbClr val="C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6" name="Text Box 7"/>
          <p:cNvSpPr txBox="1">
            <a:spLocks noChangeArrowheads="1"/>
          </p:cNvSpPr>
          <p:nvPr/>
        </p:nvSpPr>
        <p:spPr bwMode="auto">
          <a:xfrm>
            <a:off x="3182938" y="5499100"/>
            <a:ext cx="70548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en-US" altLang="es-ES" sz="2400">
                <a:latin typeface="Times New Roman" panose="02020603050405020304" pitchFamily="18" charset="0"/>
              </a:rPr>
              <a:t>Profesor:  Lic. José Ramón Bulies Cruz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en-US" altLang="es-ES" sz="2400">
                <a:latin typeface="Times New Roman" panose="02020603050405020304" pitchFamily="18" charset="0"/>
              </a:rPr>
              <a:t>	     Profesor Instructor</a:t>
            </a:r>
          </a:p>
          <a:p>
            <a:pPr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en-US" altLang="es-ES" sz="2400">
                <a:latin typeface="Times New Roman" panose="02020603050405020304" pitchFamily="18" charset="0"/>
              </a:rPr>
              <a:t>	     </a:t>
            </a:r>
            <a:r>
              <a:rPr lang="en-US" altLang="es-ES" sz="2400" i="1">
                <a:latin typeface="Times New Roman" panose="02020603050405020304" pitchFamily="18" charset="0"/>
              </a:rPr>
              <a:t>Email: jbulies1987@gmail.com       </a:t>
            </a:r>
            <a:endParaRPr lang="es-ES" altLang="es-ES" sz="2400" i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B9B092-2AAD-55B2-30B0-504CF38F5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>
            <a:extLst>
              <a:ext uri="{FF2B5EF4-FFF2-40B4-BE49-F238E27FC236}">
                <a16:creationId xmlns:a16="http://schemas.microsoft.com/office/drawing/2014/main" id="{C064000E-0FCC-598F-82B1-55E2B7C51B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4320"/>
            <a:ext cx="12191999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s-ES" sz="3600" b="1" dirty="0">
                <a:solidFill>
                  <a:srgbClr val="FF0000"/>
                </a:solidFill>
              </a:rPr>
              <a:t>¿Por qué es tan importante en medicina?</a:t>
            </a:r>
          </a:p>
        </p:txBody>
      </p:sp>
      <p:sp>
        <p:nvSpPr>
          <p:cNvPr id="11267" name="CuadroTexto 1">
            <a:extLst>
              <a:ext uri="{FF2B5EF4-FFF2-40B4-BE49-F238E27FC236}">
                <a16:creationId xmlns:a16="http://schemas.microsoft.com/office/drawing/2014/main" id="{6AD1EDDB-6DB8-7E43-0A7F-587067AF3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843" y="1048138"/>
            <a:ext cx="11644312" cy="5660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ts val="1800"/>
              </a:spcBef>
              <a:buNone/>
            </a:pPr>
            <a:r>
              <a:rPr lang="es-ES" sz="3200" b="1" dirty="0"/>
              <a:t>Definición de rangos de normalidad</a:t>
            </a:r>
            <a:r>
              <a:rPr lang="es-ES" sz="3200" dirty="0"/>
              <a:t>: Los "valores normales" en los análisis de laboratorio se definen generalmente como media ± 2 desviaciones estándar (95% de la población)</a:t>
            </a:r>
          </a:p>
          <a:p>
            <a:pPr>
              <a:spcBef>
                <a:spcPts val="1800"/>
              </a:spcBef>
              <a:buNone/>
            </a:pPr>
            <a:r>
              <a:rPr lang="es-ES" sz="3200" b="1" dirty="0"/>
              <a:t>Diagnóstico</a:t>
            </a:r>
            <a:r>
              <a:rPr lang="es-ES" sz="3200" dirty="0"/>
              <a:t>: Valores que están a más de 2 desviaciones estándar de la media a menudo se consideran "anormales" o "patológicos"</a:t>
            </a:r>
          </a:p>
          <a:p>
            <a:pPr>
              <a:spcBef>
                <a:spcPts val="1800"/>
              </a:spcBef>
              <a:buNone/>
            </a:pPr>
            <a:r>
              <a:rPr lang="es-ES" sz="3200" b="1" dirty="0"/>
              <a:t>Investigación clínica</a:t>
            </a:r>
            <a:r>
              <a:rPr lang="es-ES" sz="3200" dirty="0"/>
              <a:t>: Muchos análisis estadísticos asumen normalidad de los datos o utilizan transformaciones para lograrla</a:t>
            </a:r>
          </a:p>
          <a:p>
            <a:pPr>
              <a:spcBef>
                <a:spcPts val="1800"/>
              </a:spcBef>
              <a:buNone/>
            </a:pPr>
            <a:r>
              <a:rPr lang="es-ES" sz="3200" b="1" dirty="0"/>
              <a:t>Toma de decisiones</a:t>
            </a:r>
            <a:r>
              <a:rPr lang="es-ES" sz="3200" dirty="0"/>
              <a:t>: Nos permite cuantificar el riesgo. Por ejemplo, una PAS de 140 </a:t>
            </a:r>
            <a:r>
              <a:rPr lang="es-ES" sz="3200" dirty="0" err="1"/>
              <a:t>mmHg</a:t>
            </a:r>
            <a:r>
              <a:rPr lang="es-ES" sz="3200" dirty="0"/>
              <a:t> (Z=1.55) no es "normal" (está por encima del 90° percentil), pero tampoco es extremadamente alta (no llega a 2 desviaciones estándar)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429837216"/>
      </p:ext>
    </p:extLst>
  </p:cSld>
  <p:clrMapOvr>
    <a:masterClrMapping/>
  </p:clrMapOvr>
  <p:transition spd="slow"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07915-0015-0211-2C28-1B89D9D8BD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>
            <a:extLst>
              <a:ext uri="{FF2B5EF4-FFF2-40B4-BE49-F238E27FC236}">
                <a16:creationId xmlns:a16="http://schemas.microsoft.com/office/drawing/2014/main" id="{38B9C400-5370-B0E9-5BF4-A281035205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4320"/>
            <a:ext cx="12191999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s-ES" sz="3600" b="1" dirty="0">
                <a:solidFill>
                  <a:srgbClr val="FF0000"/>
                </a:solidFill>
              </a:rPr>
              <a:t>Conclusión</a:t>
            </a:r>
          </a:p>
        </p:txBody>
      </p:sp>
      <p:sp>
        <p:nvSpPr>
          <p:cNvPr id="11267" name="CuadroTexto 1">
            <a:extLst>
              <a:ext uri="{FF2B5EF4-FFF2-40B4-BE49-F238E27FC236}">
                <a16:creationId xmlns:a16="http://schemas.microsoft.com/office/drawing/2014/main" id="{3197624B-872D-225B-E0F9-5EF3DE6321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843" y="806087"/>
            <a:ext cx="11644312" cy="59000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ts val="1800"/>
              </a:spcBef>
              <a:buNone/>
            </a:pPr>
            <a:r>
              <a:rPr lang="es-ES" sz="3200" dirty="0"/>
              <a:t>La distribución normal no es solo una curva bonita en un gráfico. Es una poderosa herramienta que nos permite:</a:t>
            </a:r>
          </a:p>
          <a:p>
            <a:pPr lvl="1">
              <a:spcBef>
                <a:spcPts val="1800"/>
              </a:spcBef>
            </a:pPr>
            <a:r>
              <a:rPr lang="es-ES" sz="2800" dirty="0"/>
              <a:t> Entender cómo se distribuyen las características en una población</a:t>
            </a:r>
          </a:p>
          <a:p>
            <a:pPr lvl="1">
              <a:spcBef>
                <a:spcPts val="1800"/>
              </a:spcBef>
            </a:pPr>
            <a:r>
              <a:rPr lang="es-ES" sz="2800" dirty="0"/>
              <a:t> Comparar valores en diferentes escalas mediante la estandarización</a:t>
            </a:r>
          </a:p>
          <a:p>
            <a:pPr lvl="1">
              <a:spcBef>
                <a:spcPts val="1800"/>
              </a:spcBef>
            </a:pPr>
            <a:r>
              <a:rPr lang="es-ES" sz="2800" dirty="0"/>
              <a:t> Calcular probabilidades y percentiles con precisión</a:t>
            </a:r>
          </a:p>
          <a:p>
            <a:pPr lvl="1">
              <a:spcBef>
                <a:spcPts val="1800"/>
              </a:spcBef>
            </a:pPr>
            <a:r>
              <a:rPr lang="es-ES" sz="2800" dirty="0"/>
              <a:t> Definir criterios objetivos para lo que consideramos 'normal' o 'anormal'</a:t>
            </a:r>
          </a:p>
          <a:p>
            <a:pPr>
              <a:spcBef>
                <a:spcPts val="1800"/>
              </a:spcBef>
              <a:buNone/>
            </a:pPr>
            <a:r>
              <a:rPr lang="es-ES" sz="3200" dirty="0"/>
              <a:t>Al trabajar con la secuencia teórica en lugar de solo los datos reales, no estamos alejándonos de la realidad, sino construyendo un modelo que nos permite hacer predicciones y generalizaciones más allá de nuestra muestra específica. Es como usar un mapa: no es el territorio real, pero nos ayuda a navegar por él con mucha mayor eficacia.</a:t>
            </a:r>
          </a:p>
        </p:txBody>
      </p:sp>
    </p:spTree>
    <p:extLst>
      <p:ext uri="{BB962C8B-B14F-4D97-AF65-F5344CB8AC3E}">
        <p14:creationId xmlns:p14="http://schemas.microsoft.com/office/powerpoint/2010/main" val="107391993"/>
      </p:ext>
    </p:extLst>
  </p:cSld>
  <p:clrMapOvr>
    <a:masterClrMapping/>
  </p:clrMapOvr>
  <p:transition spd="slow"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/>
          <p:cNvSpPr txBox="1">
            <a:spLocks noChangeArrowheads="1"/>
          </p:cNvSpPr>
          <p:nvPr/>
        </p:nvSpPr>
        <p:spPr bwMode="auto">
          <a:xfrm>
            <a:off x="0" y="214320"/>
            <a:ext cx="12191999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s-ES" sz="3600" b="1" dirty="0">
                <a:solidFill>
                  <a:srgbClr val="FF0000"/>
                </a:solidFill>
              </a:rPr>
              <a:t>La Distribución Normal vs. La Distribución Normal Estándar</a:t>
            </a:r>
          </a:p>
        </p:txBody>
      </p:sp>
      <p:sp>
        <p:nvSpPr>
          <p:cNvPr id="11267" name="CuadroTexto 1"/>
          <p:cNvSpPr txBox="1">
            <a:spLocks noChangeArrowheads="1"/>
          </p:cNvSpPr>
          <p:nvPr/>
        </p:nvSpPr>
        <p:spPr bwMode="auto">
          <a:xfrm>
            <a:off x="623887" y="1440457"/>
            <a:ext cx="11085512" cy="4176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ts val="4000"/>
              </a:lnSpc>
              <a:buNone/>
            </a:pPr>
            <a:r>
              <a:rPr lang="es-ES" sz="3200" dirty="0"/>
              <a:t>Esta curva muestra cómo se distribuyen teóricamente las presiones arteriales sistólicas en nuestra población. La media es 119.5 </a:t>
            </a:r>
            <a:r>
              <a:rPr lang="es-ES" sz="3200" dirty="0" err="1"/>
              <a:t>mmHg</a:t>
            </a:r>
            <a:r>
              <a:rPr lang="es-ES" sz="3200" dirty="0"/>
              <a:t>, que es el punto más alto de la curva. El 68% de las personas tendrían una PAS entre 106.3 y 132.8 </a:t>
            </a:r>
            <a:r>
              <a:rPr lang="es-ES" sz="3200" dirty="0" err="1"/>
              <a:t>mmHg</a:t>
            </a:r>
            <a:r>
              <a:rPr lang="es-ES" sz="3200" dirty="0"/>
              <a:t> (media ± 1 desviación estándar). Si vemos un valor de 140 </a:t>
            </a:r>
            <a:r>
              <a:rPr lang="es-ES" sz="3200" dirty="0" err="1"/>
              <a:t>mmHg</a:t>
            </a:r>
            <a:r>
              <a:rPr lang="es-ES" sz="3200" dirty="0"/>
              <a:t>, su valor Z sería (140-119.5)/13.2 = 1.55, lo que significa que está 1.55 desviaciones estándar por encima de la media, en el percentil 94 aproximadamente.</a:t>
            </a:r>
          </a:p>
        </p:txBody>
      </p:sp>
    </p:spTree>
    <p:extLst>
      <p:ext uri="{BB962C8B-B14F-4D97-AF65-F5344CB8AC3E}">
        <p14:creationId xmlns:p14="http://schemas.microsoft.com/office/powerpoint/2010/main" val="217207276"/>
      </p:ext>
    </p:extLst>
  </p:cSld>
  <p:clrMapOvr>
    <a:masterClrMapping/>
  </p:clrMapOvr>
  <p:transition spd="slow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B8E297-A730-B866-D378-ED6BB023E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>
            <a:extLst>
              <a:ext uri="{FF2B5EF4-FFF2-40B4-BE49-F238E27FC236}">
                <a16:creationId xmlns:a16="http://schemas.microsoft.com/office/drawing/2014/main" id="{AE9B75F0-BE5E-535B-D464-E9B74235A3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4320"/>
            <a:ext cx="12191999" cy="1716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s-ES" sz="3600" b="1" dirty="0">
                <a:solidFill>
                  <a:srgbClr val="FF0000"/>
                </a:solidFill>
              </a:rPr>
              <a:t>¿Por qué usamos una distribución normal teórica en lugar de solo los datos reales?</a:t>
            </a:r>
          </a:p>
          <a:p>
            <a:pPr algn="ctr">
              <a:buNone/>
            </a:pPr>
            <a:endParaRPr lang="es-ES" sz="3600" b="1" dirty="0">
              <a:solidFill>
                <a:srgbClr val="FF0000"/>
              </a:solidFill>
            </a:endParaRPr>
          </a:p>
        </p:txBody>
      </p:sp>
      <p:sp>
        <p:nvSpPr>
          <p:cNvPr id="11267" name="CuadroTexto 1">
            <a:extLst>
              <a:ext uri="{FF2B5EF4-FFF2-40B4-BE49-F238E27FC236}">
                <a16:creationId xmlns:a16="http://schemas.microsoft.com/office/drawing/2014/main" id="{32E5B99B-978D-E9F2-8599-7FAD0DF31C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7" y="1440457"/>
            <a:ext cx="11085512" cy="3791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ts val="4000"/>
              </a:lnSpc>
              <a:buNone/>
            </a:pPr>
            <a:r>
              <a:rPr lang="es-ES" sz="3200" dirty="0"/>
              <a:t>Trabajamos con una secuencia teórica (los valores PAS que ven en la curva) por varias razones importantes:</a:t>
            </a:r>
          </a:p>
          <a:p>
            <a:pPr>
              <a:lnSpc>
                <a:spcPts val="4000"/>
              </a:lnSpc>
              <a:buNone/>
            </a:pPr>
            <a:r>
              <a:rPr lang="es-ES" sz="3200" b="1" dirty="0"/>
              <a:t>Suavizado de la variabilidad muestral</a:t>
            </a:r>
            <a:r>
              <a:rPr lang="es-ES" sz="3200" dirty="0"/>
              <a:t>: Nuestros 200 datos reales tienen variabilidad natural. Si graficáramos solo los datos reales en un histograma, veríamos "picos y valles" que no representan necesariamente la verdadera distribución poblacional, sino el azar de nuestra muestra específica.</a:t>
            </a:r>
          </a:p>
        </p:txBody>
      </p:sp>
    </p:spTree>
    <p:extLst>
      <p:ext uri="{BB962C8B-B14F-4D97-AF65-F5344CB8AC3E}">
        <p14:creationId xmlns:p14="http://schemas.microsoft.com/office/powerpoint/2010/main" val="3720704880"/>
      </p:ext>
    </p:extLst>
  </p:cSld>
  <p:clrMapOvr>
    <a:masterClrMapping/>
  </p:clrMapOvr>
  <p:transition spd="slow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8F496-A4A2-DF3A-7B27-391F1E9FF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>
            <a:extLst>
              <a:ext uri="{FF2B5EF4-FFF2-40B4-BE49-F238E27FC236}">
                <a16:creationId xmlns:a16="http://schemas.microsoft.com/office/drawing/2014/main" id="{DE054C08-67F8-4C42-AF58-678ACD897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4320"/>
            <a:ext cx="12191999" cy="1716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s-ES" sz="3600" b="1" dirty="0">
                <a:solidFill>
                  <a:srgbClr val="FF0000"/>
                </a:solidFill>
              </a:rPr>
              <a:t>¿Por qué usamos una distribución normal teórica en lugar de solo los datos reales?</a:t>
            </a:r>
          </a:p>
          <a:p>
            <a:pPr algn="ctr">
              <a:buNone/>
            </a:pPr>
            <a:endParaRPr lang="es-ES" sz="3600" b="1" dirty="0">
              <a:solidFill>
                <a:srgbClr val="FF0000"/>
              </a:solidFill>
            </a:endParaRPr>
          </a:p>
        </p:txBody>
      </p:sp>
      <p:sp>
        <p:nvSpPr>
          <p:cNvPr id="11267" name="CuadroTexto 1">
            <a:extLst>
              <a:ext uri="{FF2B5EF4-FFF2-40B4-BE49-F238E27FC236}">
                <a16:creationId xmlns:a16="http://schemas.microsoft.com/office/drawing/2014/main" id="{46A47070-F1E3-307A-49CE-26CE457E0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613" y="1440457"/>
            <a:ext cx="11644312" cy="5078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ts val="4000"/>
              </a:lnSpc>
              <a:buNone/>
            </a:pPr>
            <a:r>
              <a:rPr lang="es-ES" b="1" dirty="0"/>
              <a:t>Modelo teórico vs. datos empíricos</a:t>
            </a:r>
            <a:r>
              <a:rPr lang="es-ES" dirty="0"/>
              <a:t>: La distribución normal es un modelo teórico que describe cómo se distribuyen muchos fenómenos en la naturaleza. Al superponer este modelo a nuestros datos, podemos:</a:t>
            </a:r>
          </a:p>
          <a:p>
            <a:pPr lvl="1">
              <a:lnSpc>
                <a:spcPct val="100000"/>
              </a:lnSpc>
            </a:pPr>
            <a:r>
              <a:rPr lang="es-ES" dirty="0"/>
              <a:t>Determinar si nuestros datos siguen aproximadamente esta distribución</a:t>
            </a:r>
          </a:p>
          <a:p>
            <a:pPr lvl="1">
              <a:lnSpc>
                <a:spcPct val="100000"/>
              </a:lnSpc>
            </a:pPr>
            <a:r>
              <a:rPr lang="es-ES" dirty="0"/>
              <a:t>Hacer predicciones sobre la población completa</a:t>
            </a:r>
          </a:p>
          <a:p>
            <a:pPr lvl="1">
              <a:lnSpc>
                <a:spcPct val="100000"/>
              </a:lnSpc>
            </a:pPr>
            <a:r>
              <a:rPr lang="es-ES" dirty="0"/>
              <a:t>Calcular probabilidades con mayor precisión</a:t>
            </a:r>
          </a:p>
          <a:p>
            <a:pPr>
              <a:lnSpc>
                <a:spcPts val="4000"/>
              </a:lnSpc>
              <a:buNone/>
            </a:pPr>
            <a:r>
              <a:rPr lang="es-ES" b="1" dirty="0"/>
              <a:t>Continuidad</a:t>
            </a:r>
            <a:r>
              <a:rPr lang="es-ES" dirty="0"/>
              <a:t>: Los datos reales son discretos (medimos en </a:t>
            </a:r>
            <a:r>
              <a:rPr lang="es-ES" dirty="0" err="1"/>
              <a:t>mmHg</a:t>
            </a:r>
            <a:r>
              <a:rPr lang="es-ES" dirty="0"/>
              <a:t> enteros o con un decimal), pero la presión arterial es un fenómeno continuo. La curva normal teórica nos permite estimar probabilidades para cualquier valor, no solo para los que observamos.</a:t>
            </a:r>
          </a:p>
        </p:txBody>
      </p:sp>
    </p:spTree>
    <p:extLst>
      <p:ext uri="{BB962C8B-B14F-4D97-AF65-F5344CB8AC3E}">
        <p14:creationId xmlns:p14="http://schemas.microsoft.com/office/powerpoint/2010/main" val="1825416047"/>
      </p:ext>
    </p:extLst>
  </p:cSld>
  <p:clrMapOvr>
    <a:masterClrMapping/>
  </p:clrMapOvr>
  <p:transition spd="slow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4BA72-E5B1-F137-1E56-517F10950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>
            <a:extLst>
              <a:ext uri="{FF2B5EF4-FFF2-40B4-BE49-F238E27FC236}">
                <a16:creationId xmlns:a16="http://schemas.microsoft.com/office/drawing/2014/main" id="{92E93AC2-9896-F4A7-CBA6-9CA0B24408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4320"/>
            <a:ext cx="12191999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s-ES" sz="3600" b="1" dirty="0">
                <a:solidFill>
                  <a:srgbClr val="FF0000"/>
                </a:solidFill>
              </a:rPr>
              <a:t>¿Qué es la distribución normal estándar y por qué es tan útil?</a:t>
            </a:r>
          </a:p>
        </p:txBody>
      </p:sp>
      <p:sp>
        <p:nvSpPr>
          <p:cNvPr id="11267" name="CuadroTexto 1">
            <a:extLst>
              <a:ext uri="{FF2B5EF4-FFF2-40B4-BE49-F238E27FC236}">
                <a16:creationId xmlns:a16="http://schemas.microsoft.com/office/drawing/2014/main" id="{4E3E791C-A9DE-EB24-6772-244065CC72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843" y="1048138"/>
            <a:ext cx="11644312" cy="5715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ts val="4000"/>
              </a:lnSpc>
              <a:buNone/>
            </a:pPr>
            <a:r>
              <a:rPr lang="es-ES" sz="3200" dirty="0"/>
              <a:t>La distribución normal estándar es un caso especial de la distribución normal con dos características clave:</a:t>
            </a:r>
          </a:p>
          <a:p>
            <a:pPr>
              <a:lnSpc>
                <a:spcPts val="4000"/>
              </a:lnSpc>
            </a:pPr>
            <a:r>
              <a:rPr lang="es-ES" sz="3200" dirty="0"/>
              <a:t> Media = 0</a:t>
            </a:r>
          </a:p>
          <a:p>
            <a:pPr>
              <a:lnSpc>
                <a:spcPts val="4000"/>
              </a:lnSpc>
            </a:pPr>
            <a:r>
              <a:rPr lang="es-ES" sz="3200" dirty="0"/>
              <a:t> Desviación estándar = 1</a:t>
            </a:r>
          </a:p>
          <a:p>
            <a:pPr>
              <a:lnSpc>
                <a:spcPts val="4000"/>
              </a:lnSpc>
              <a:buNone/>
            </a:pPr>
            <a:r>
              <a:rPr lang="es-ES" sz="3200" b="1" dirty="0"/>
              <a:t>¿Por qué nos beneficia tanto?</a:t>
            </a:r>
          </a:p>
          <a:p>
            <a:pPr>
              <a:lnSpc>
                <a:spcPts val="4000"/>
              </a:lnSpc>
              <a:buNone/>
            </a:pPr>
            <a:r>
              <a:rPr lang="es-ES" sz="3200" b="1" dirty="0"/>
              <a:t>Comparabilidad universal</a:t>
            </a:r>
            <a:r>
              <a:rPr lang="es-ES" sz="3200" dirty="0"/>
              <a:t>: Imaginen que queremos comparar la presión arterial con el nivel de colesterol. Son medidas en unidades completamente diferentes (</a:t>
            </a:r>
            <a:r>
              <a:rPr lang="es-ES" sz="3200" dirty="0" err="1"/>
              <a:t>mmHg</a:t>
            </a:r>
            <a:r>
              <a:rPr lang="es-ES" sz="3200" dirty="0"/>
              <a:t> vs. mg/</a:t>
            </a:r>
            <a:r>
              <a:rPr lang="es-ES" sz="3200" dirty="0" err="1"/>
              <a:t>dL</a:t>
            </a:r>
            <a:r>
              <a:rPr lang="es-ES" sz="3200" dirty="0"/>
              <a:t>). Al convertir ambos a valores Z (estandarizar), ¡podemos comparar directamente cuán extremo es un valor en cada distribución!</a:t>
            </a:r>
          </a:p>
        </p:txBody>
      </p:sp>
    </p:spTree>
    <p:extLst>
      <p:ext uri="{BB962C8B-B14F-4D97-AF65-F5344CB8AC3E}">
        <p14:creationId xmlns:p14="http://schemas.microsoft.com/office/powerpoint/2010/main" val="2348857382"/>
      </p:ext>
    </p:extLst>
  </p:cSld>
  <p:clrMapOvr>
    <a:masterClrMapping/>
  </p:clrMapOvr>
  <p:transition spd="slow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EE6420-2CF2-789A-991F-C131642BC1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>
            <a:extLst>
              <a:ext uri="{FF2B5EF4-FFF2-40B4-BE49-F238E27FC236}">
                <a16:creationId xmlns:a16="http://schemas.microsoft.com/office/drawing/2014/main" id="{3DA379FC-E196-3A20-7630-91F1018E9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4320"/>
            <a:ext cx="12191999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s-ES" sz="3600" b="1" dirty="0">
                <a:solidFill>
                  <a:srgbClr val="FF0000"/>
                </a:solidFill>
              </a:rPr>
              <a:t>¿Qué es la distribución normal estándar y por qué es tan útil?</a:t>
            </a:r>
          </a:p>
        </p:txBody>
      </p:sp>
      <p:sp>
        <p:nvSpPr>
          <p:cNvPr id="11267" name="CuadroTexto 1">
            <a:extLst>
              <a:ext uri="{FF2B5EF4-FFF2-40B4-BE49-F238E27FC236}">
                <a16:creationId xmlns:a16="http://schemas.microsoft.com/office/drawing/2014/main" id="{0B7D8ED2-07D1-0F44-3C77-4982F4DBF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843" y="1276808"/>
            <a:ext cx="11644312" cy="4304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ts val="4000"/>
              </a:lnSpc>
              <a:buNone/>
            </a:pPr>
            <a:r>
              <a:rPr lang="es-ES" sz="3200" b="1" dirty="0"/>
              <a:t>Tablas y cálculos simplificados</a:t>
            </a:r>
            <a:r>
              <a:rPr lang="es-ES" sz="3200" dirty="0"/>
              <a:t>: Con la normal estándar, solo necesitamos una tabla (o fórmula) para cualquier cálculo de probabilidades. Si tuviéramos que hacer tablas para cada posible media y desviación estándar, ¡necesitaríamos infinitas tablas!</a:t>
            </a:r>
          </a:p>
          <a:p>
            <a:pPr>
              <a:lnSpc>
                <a:spcPts val="4000"/>
              </a:lnSpc>
              <a:buNone/>
            </a:pPr>
            <a:r>
              <a:rPr lang="es-ES" sz="3200" b="1" dirty="0"/>
              <a:t>Interpretación inmediata</a:t>
            </a:r>
            <a:r>
              <a:rPr lang="es-ES" sz="3200" dirty="0"/>
              <a:t>: Un valor Z de 1.55 (como en el ejemplo de 140 </a:t>
            </a:r>
            <a:r>
              <a:rPr lang="es-ES" sz="3200" dirty="0" err="1"/>
              <a:t>mmHg</a:t>
            </a:r>
            <a:r>
              <a:rPr lang="es-ES" sz="3200" dirty="0"/>
              <a:t>) nos dice inmediatamente que está "un poco más de 1.5 desviaciones estándar por encima de la media", sin importar la escala original de los datos.</a:t>
            </a:r>
          </a:p>
        </p:txBody>
      </p:sp>
    </p:spTree>
    <p:extLst>
      <p:ext uri="{BB962C8B-B14F-4D97-AF65-F5344CB8AC3E}">
        <p14:creationId xmlns:p14="http://schemas.microsoft.com/office/powerpoint/2010/main" val="2917478715"/>
      </p:ext>
    </p:extLst>
  </p:cSld>
  <p:clrMapOvr>
    <a:masterClrMapping/>
  </p:clrMapOvr>
  <p:transition spd="slow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FB8777-67BD-89C8-40A8-D812E97EB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>
            <a:extLst>
              <a:ext uri="{FF2B5EF4-FFF2-40B4-BE49-F238E27FC236}">
                <a16:creationId xmlns:a16="http://schemas.microsoft.com/office/drawing/2014/main" id="{BF7FAD06-D0E5-32A7-5F6A-6DF33BB3B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4320"/>
            <a:ext cx="12191999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s-ES" sz="3600" b="1" dirty="0">
                <a:solidFill>
                  <a:srgbClr val="FF0000"/>
                </a:solidFill>
              </a:rPr>
              <a:t>¿Cuál es la diferencia práctica entre ambas distribuciones?</a:t>
            </a:r>
          </a:p>
        </p:txBody>
      </p:sp>
      <p:sp>
        <p:nvSpPr>
          <p:cNvPr id="11267" name="CuadroTexto 1">
            <a:extLst>
              <a:ext uri="{FF2B5EF4-FFF2-40B4-BE49-F238E27FC236}">
                <a16:creationId xmlns:a16="http://schemas.microsoft.com/office/drawing/2014/main" id="{FCC3E6DA-090A-F766-9C47-5932C03BD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843" y="1048138"/>
            <a:ext cx="11644312" cy="5701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ts val="4000"/>
              </a:lnSpc>
              <a:buNone/>
            </a:pPr>
            <a:r>
              <a:rPr lang="es-ES" sz="3200" b="1" dirty="0"/>
              <a:t>Distribución normal</a:t>
            </a:r>
            <a:r>
              <a:rPr lang="es-ES" sz="3200" dirty="0"/>
              <a:t>: Describe nuestros datos en sus unidades originales (</a:t>
            </a:r>
            <a:r>
              <a:rPr lang="es-ES" sz="3200" dirty="0" err="1"/>
              <a:t>mmHg</a:t>
            </a:r>
            <a:r>
              <a:rPr lang="es-ES" sz="3200" dirty="0"/>
              <a:t> en este caso)</a:t>
            </a:r>
          </a:p>
          <a:p>
            <a:pPr lvl="1">
              <a:lnSpc>
                <a:spcPts val="4000"/>
              </a:lnSpc>
            </a:pPr>
            <a:r>
              <a:rPr lang="es-ES" sz="2800" dirty="0"/>
              <a:t>Media = 119.5 </a:t>
            </a:r>
            <a:r>
              <a:rPr lang="es-ES" sz="2800" dirty="0" err="1"/>
              <a:t>mmHg</a:t>
            </a:r>
            <a:endParaRPr lang="es-ES" sz="2800" dirty="0"/>
          </a:p>
          <a:p>
            <a:pPr lvl="1">
              <a:lnSpc>
                <a:spcPts val="4000"/>
              </a:lnSpc>
            </a:pPr>
            <a:r>
              <a:rPr lang="es-ES" sz="2800" dirty="0"/>
              <a:t>Desviación estándar = 13.2 </a:t>
            </a:r>
            <a:r>
              <a:rPr lang="es-ES" sz="2800" dirty="0" err="1"/>
              <a:t>mmHg</a:t>
            </a:r>
            <a:endParaRPr lang="es-ES" sz="2800" dirty="0"/>
          </a:p>
          <a:p>
            <a:pPr lvl="1">
              <a:lnSpc>
                <a:spcPts val="4000"/>
              </a:lnSpc>
            </a:pPr>
            <a:r>
              <a:rPr lang="es-ES" sz="2800" dirty="0"/>
              <a:t>Útil para interpretar valores en el contexto clínico</a:t>
            </a:r>
          </a:p>
          <a:p>
            <a:pPr>
              <a:lnSpc>
                <a:spcPts val="4000"/>
              </a:lnSpc>
              <a:buNone/>
            </a:pPr>
            <a:r>
              <a:rPr lang="es-ES" sz="3200" b="1" dirty="0"/>
              <a:t>Distribución normal estándar</a:t>
            </a:r>
            <a:r>
              <a:rPr lang="es-ES" sz="3200" dirty="0"/>
              <a:t>: Describe los mismos datos en términos de desviaciones estándar desde la media</a:t>
            </a:r>
          </a:p>
          <a:p>
            <a:pPr lvl="1">
              <a:lnSpc>
                <a:spcPts val="4000"/>
              </a:lnSpc>
            </a:pPr>
            <a:r>
              <a:rPr lang="es-ES" sz="2800" dirty="0"/>
              <a:t>Media = 0</a:t>
            </a:r>
          </a:p>
          <a:p>
            <a:pPr lvl="1">
              <a:lnSpc>
                <a:spcPts val="4000"/>
              </a:lnSpc>
            </a:pPr>
            <a:r>
              <a:rPr lang="es-ES" sz="2800" dirty="0"/>
              <a:t>Desviación estándar = 1</a:t>
            </a:r>
          </a:p>
          <a:p>
            <a:pPr lvl="1">
              <a:lnSpc>
                <a:spcPts val="4000"/>
              </a:lnSpc>
            </a:pPr>
            <a:r>
              <a:rPr lang="es-ES" sz="2800" dirty="0"/>
              <a:t>Útil para cálculos de probabilidades y comparaciones</a:t>
            </a:r>
          </a:p>
        </p:txBody>
      </p:sp>
    </p:spTree>
    <p:extLst>
      <p:ext uri="{BB962C8B-B14F-4D97-AF65-F5344CB8AC3E}">
        <p14:creationId xmlns:p14="http://schemas.microsoft.com/office/powerpoint/2010/main" val="3977156900"/>
      </p:ext>
    </p:extLst>
  </p:cSld>
  <p:clrMapOvr>
    <a:masterClrMapping/>
  </p:clrMapOvr>
  <p:transition spd="slow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AFD76E-6730-7F59-5B53-2BC4040562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>
            <a:extLst>
              <a:ext uri="{FF2B5EF4-FFF2-40B4-BE49-F238E27FC236}">
                <a16:creationId xmlns:a16="http://schemas.microsoft.com/office/drawing/2014/main" id="{31FC22C4-8DF1-F3F7-C8C0-D51BEC345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4320"/>
            <a:ext cx="12191999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s-ES" sz="3600" b="1" dirty="0">
                <a:solidFill>
                  <a:srgbClr val="FF0000"/>
                </a:solidFill>
              </a:rPr>
              <a:t>¿Cuál es la diferencia práctica entre ambas distribuciones?</a:t>
            </a:r>
          </a:p>
        </p:txBody>
      </p:sp>
      <p:sp>
        <p:nvSpPr>
          <p:cNvPr id="11267" name="CuadroTexto 1">
            <a:extLst>
              <a:ext uri="{FF2B5EF4-FFF2-40B4-BE49-F238E27FC236}">
                <a16:creationId xmlns:a16="http://schemas.microsoft.com/office/drawing/2014/main" id="{A284290A-C10D-2B4C-4D7F-234576B3E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843" y="1048138"/>
            <a:ext cx="11644312" cy="4980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ts val="4000"/>
              </a:lnSpc>
              <a:buNone/>
            </a:pPr>
            <a:r>
              <a:rPr lang="es-ES" sz="3200" dirty="0"/>
              <a:t>La relación entre ambas es simple: </a:t>
            </a:r>
            <a:r>
              <a:rPr lang="es-ES" sz="3200" b="1" dirty="0"/>
              <a:t>cualquier distribución normal se puede convertir a la normal estándar mediante la transformación Z</a:t>
            </a:r>
            <a:r>
              <a:rPr lang="es-ES" sz="3200" dirty="0"/>
              <a:t>:</a:t>
            </a:r>
          </a:p>
          <a:p>
            <a:pPr>
              <a:lnSpc>
                <a:spcPts val="4000"/>
              </a:lnSpc>
              <a:buNone/>
            </a:pPr>
            <a:endParaRPr lang="es-ES" sz="3200" dirty="0"/>
          </a:p>
          <a:p>
            <a:pPr>
              <a:lnSpc>
                <a:spcPts val="4000"/>
              </a:lnSpc>
              <a:buNone/>
            </a:pPr>
            <a:r>
              <a:rPr lang="es-ES" sz="3200" dirty="0"/>
              <a:t>Z = (X - </a:t>
            </a:r>
            <a:r>
              <a:rPr lang="el-GR" sz="3200" dirty="0"/>
              <a:t>μ) / σ</a:t>
            </a:r>
            <a:endParaRPr lang="es-ES" sz="3200" dirty="0"/>
          </a:p>
          <a:p>
            <a:pPr>
              <a:buNone/>
            </a:pPr>
            <a:endParaRPr lang="es-ES" dirty="0"/>
          </a:p>
          <a:p>
            <a:pPr>
              <a:buNone/>
            </a:pPr>
            <a:r>
              <a:rPr lang="es-ES" dirty="0"/>
              <a:t>Donde:</a:t>
            </a:r>
          </a:p>
          <a:p>
            <a:r>
              <a:rPr lang="es-ES" dirty="0"/>
              <a:t> X es un valor de nuestros datos</a:t>
            </a:r>
          </a:p>
          <a:p>
            <a:r>
              <a:rPr lang="es-ES" dirty="0"/>
              <a:t> μ es la media de nuestros datos</a:t>
            </a:r>
          </a:p>
          <a:p>
            <a:r>
              <a:rPr lang="es-ES" dirty="0"/>
              <a:t> σ es la desviación estándar de nuestros datos</a:t>
            </a:r>
          </a:p>
        </p:txBody>
      </p:sp>
    </p:spTree>
    <p:extLst>
      <p:ext uri="{BB962C8B-B14F-4D97-AF65-F5344CB8AC3E}">
        <p14:creationId xmlns:p14="http://schemas.microsoft.com/office/powerpoint/2010/main" val="2298851094"/>
      </p:ext>
    </p:extLst>
  </p:cSld>
  <p:clrMapOvr>
    <a:masterClrMapping/>
  </p:clrMapOvr>
  <p:transition spd="slow"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65617B-22D5-D8A7-127C-13ADF86EE4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>
            <a:extLst>
              <a:ext uri="{FF2B5EF4-FFF2-40B4-BE49-F238E27FC236}">
                <a16:creationId xmlns:a16="http://schemas.microsoft.com/office/drawing/2014/main" id="{3EC70ADE-D6F4-25CF-345E-53B12AC10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4320"/>
            <a:ext cx="12191999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s-ES" sz="3600" b="1" dirty="0">
                <a:solidFill>
                  <a:srgbClr val="FF0000"/>
                </a:solidFill>
              </a:rPr>
              <a:t>¿Cómo calculamos percentiles y probabilidades?</a:t>
            </a:r>
          </a:p>
        </p:txBody>
      </p:sp>
      <p:sp>
        <p:nvSpPr>
          <p:cNvPr id="11267" name="CuadroTexto 1">
            <a:extLst>
              <a:ext uri="{FF2B5EF4-FFF2-40B4-BE49-F238E27FC236}">
                <a16:creationId xmlns:a16="http://schemas.microsoft.com/office/drawing/2014/main" id="{8A4ED2C7-CB30-A5D3-4310-16989B054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843" y="1048138"/>
            <a:ext cx="11644312" cy="5672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es-ES" sz="3200" dirty="0"/>
              <a:t>Este es el verdadero poder de la distribución normal:</a:t>
            </a:r>
          </a:p>
          <a:p>
            <a:pPr>
              <a:buNone/>
            </a:pPr>
            <a:r>
              <a:rPr lang="es-ES" sz="3200" b="1" dirty="0"/>
              <a:t>Para encontrar la probabilidad de que una PAS sea menor que 140 </a:t>
            </a:r>
            <a:r>
              <a:rPr lang="es-ES" sz="3200" b="1" dirty="0" err="1"/>
              <a:t>mmHg</a:t>
            </a:r>
            <a:r>
              <a:rPr lang="es-ES" sz="3200" b="1" dirty="0"/>
              <a:t>:</a:t>
            </a:r>
          </a:p>
          <a:p>
            <a:pPr lvl="1"/>
            <a:r>
              <a:rPr lang="es-ES" sz="2800" dirty="0"/>
              <a:t>Calculamos Z = (140 - 119.5) / 13.2 = 1.55</a:t>
            </a:r>
          </a:p>
          <a:p>
            <a:pPr lvl="1"/>
            <a:r>
              <a:rPr lang="es-ES" sz="2800" dirty="0"/>
              <a:t>Buscamos en la tabla de la normal estándar: P(Z &lt; 1.55) = 0.9394</a:t>
            </a:r>
          </a:p>
          <a:p>
            <a:pPr lvl="1"/>
            <a:r>
              <a:rPr lang="es-ES" sz="2800" dirty="0"/>
              <a:t>Esto significa que aproximadamente el 94% de la población tendría una PAS menor que 140 </a:t>
            </a:r>
            <a:r>
              <a:rPr lang="es-ES" sz="2800" dirty="0" err="1"/>
              <a:t>mmHg</a:t>
            </a:r>
            <a:endParaRPr lang="es-ES" sz="2800" dirty="0"/>
          </a:p>
          <a:p>
            <a:pPr>
              <a:buNone/>
            </a:pPr>
            <a:r>
              <a:rPr lang="es-ES" sz="3200" b="1" dirty="0"/>
              <a:t>Para encontrar el valor correspondiente a un percentil:</a:t>
            </a:r>
          </a:p>
          <a:p>
            <a:pPr lvl="1"/>
            <a:r>
              <a:rPr lang="es-ES" sz="2800" dirty="0"/>
              <a:t>Si queremos saber qué PAS corresponde al percentil 90:</a:t>
            </a:r>
          </a:p>
          <a:p>
            <a:pPr lvl="1"/>
            <a:r>
              <a:rPr lang="es-ES" sz="2800" dirty="0"/>
              <a:t>Buscamos en la tabla: Z = 1.28 (aproximadamente)</a:t>
            </a:r>
          </a:p>
          <a:p>
            <a:pPr lvl="1"/>
            <a:r>
              <a:rPr lang="es-ES" sz="2800" dirty="0"/>
              <a:t>Calculamos X = μ + </a:t>
            </a:r>
            <a:r>
              <a:rPr lang="es-ES" sz="2800" dirty="0" err="1"/>
              <a:t>Z·σ</a:t>
            </a:r>
            <a:r>
              <a:rPr lang="es-ES" sz="2800" dirty="0"/>
              <a:t> = 119.5 + 1.28·13.2 = 136.4 </a:t>
            </a:r>
            <a:r>
              <a:rPr lang="es-ES" sz="2800" dirty="0" err="1"/>
              <a:t>mmHg</a:t>
            </a:r>
            <a:endParaRPr lang="es-ES" sz="2800" dirty="0"/>
          </a:p>
          <a:p>
            <a:pPr lvl="1"/>
            <a:r>
              <a:rPr lang="es-ES" sz="2800" dirty="0"/>
              <a:t>El 90% de la población tendría una PAS menor que 136.4 </a:t>
            </a:r>
            <a:r>
              <a:rPr lang="es-ES" sz="2800" dirty="0" err="1"/>
              <a:t>mmHg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081153061"/>
      </p:ext>
    </p:extLst>
  </p:cSld>
  <p:clrMapOvr>
    <a:masterClrMapping/>
  </p:clrMapOvr>
  <p:transition spd="slow" advClick="0"/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1302</TotalTime>
  <Words>1083</Words>
  <Application>Microsoft Office PowerPoint</Application>
  <PresentationFormat>Panorámica</PresentationFormat>
  <Paragraphs>80</Paragraphs>
  <Slides>11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Francisco</dc:creator>
  <cp:lastModifiedBy>José Bulies</cp:lastModifiedBy>
  <cp:revision>118</cp:revision>
  <dcterms:created xsi:type="dcterms:W3CDTF">2019-01-16T17:07:24Z</dcterms:created>
  <dcterms:modified xsi:type="dcterms:W3CDTF">2025-09-03T23:29:19Z</dcterms:modified>
</cp:coreProperties>
</file>